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417" r:id="rId3"/>
    <p:sldId id="427" r:id="rId4"/>
    <p:sldId id="419" r:id="rId5"/>
    <p:sldId id="405" r:id="rId6"/>
    <p:sldId id="406" r:id="rId7"/>
    <p:sldId id="429" r:id="rId8"/>
    <p:sldId id="445" r:id="rId9"/>
    <p:sldId id="446" r:id="rId10"/>
    <p:sldId id="447" r:id="rId11"/>
    <p:sldId id="423" r:id="rId12"/>
    <p:sldId id="413" r:id="rId13"/>
    <p:sldId id="412" r:id="rId14"/>
    <p:sldId id="441" r:id="rId15"/>
    <p:sldId id="304" r:id="rId16"/>
    <p:sldId id="262" r:id="rId17"/>
    <p:sldId id="337" r:id="rId18"/>
    <p:sldId id="260" r:id="rId19"/>
    <p:sldId id="338" r:id="rId20"/>
    <p:sldId id="344" r:id="rId21"/>
    <p:sldId id="342" r:id="rId22"/>
    <p:sldId id="428" r:id="rId23"/>
    <p:sldId id="460" r:id="rId24"/>
    <p:sldId id="437" r:id="rId25"/>
    <p:sldId id="449" r:id="rId26"/>
    <p:sldId id="448" r:id="rId27"/>
    <p:sldId id="436" r:id="rId28"/>
    <p:sldId id="442" r:id="rId29"/>
    <p:sldId id="450" r:id="rId30"/>
    <p:sldId id="443" r:id="rId31"/>
    <p:sldId id="444" r:id="rId32"/>
    <p:sldId id="355" r:id="rId33"/>
    <p:sldId id="411" r:id="rId34"/>
    <p:sldId id="435" r:id="rId35"/>
    <p:sldId id="451" r:id="rId36"/>
    <p:sldId id="316" r:id="rId37"/>
    <p:sldId id="431" r:id="rId38"/>
    <p:sldId id="452" r:id="rId39"/>
    <p:sldId id="317" r:id="rId40"/>
    <p:sldId id="453" r:id="rId41"/>
    <p:sldId id="454" r:id="rId42"/>
    <p:sldId id="455" r:id="rId43"/>
    <p:sldId id="456" r:id="rId44"/>
    <p:sldId id="457" r:id="rId45"/>
    <p:sldId id="432" r:id="rId46"/>
    <p:sldId id="459" r:id="rId47"/>
    <p:sldId id="321" r:id="rId48"/>
    <p:sldId id="322" r:id="rId49"/>
    <p:sldId id="318" r:id="rId50"/>
    <p:sldId id="458" r:id="rId51"/>
    <p:sldId id="319" r:id="rId52"/>
    <p:sldId id="261" r:id="rId53"/>
    <p:sldId id="274" r:id="rId54"/>
    <p:sldId id="332" r:id="rId5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rning" id="{FD28B312-3CFF-48CE-A8CD-6501D742F05E}">
          <p14:sldIdLst>
            <p14:sldId id="256"/>
            <p14:sldId id="417"/>
            <p14:sldId id="427"/>
            <p14:sldId id="419"/>
            <p14:sldId id="405"/>
            <p14:sldId id="406"/>
            <p14:sldId id="429"/>
            <p14:sldId id="445"/>
            <p14:sldId id="446"/>
            <p14:sldId id="447"/>
            <p14:sldId id="423"/>
            <p14:sldId id="413"/>
            <p14:sldId id="412"/>
            <p14:sldId id="441"/>
            <p14:sldId id="304"/>
            <p14:sldId id="262"/>
            <p14:sldId id="337"/>
            <p14:sldId id="260"/>
            <p14:sldId id="338"/>
            <p14:sldId id="344"/>
            <p14:sldId id="342"/>
            <p14:sldId id="428"/>
            <p14:sldId id="460"/>
            <p14:sldId id="437"/>
            <p14:sldId id="449"/>
            <p14:sldId id="448"/>
            <p14:sldId id="436"/>
            <p14:sldId id="442"/>
            <p14:sldId id="450"/>
            <p14:sldId id="443"/>
            <p14:sldId id="444"/>
            <p14:sldId id="355"/>
            <p14:sldId id="411"/>
          </p14:sldIdLst>
        </p14:section>
        <p14:section name="Afternoon" id="{F20CA017-B511-4496-B482-68ED20752EF8}">
          <p14:sldIdLst>
            <p14:sldId id="435"/>
            <p14:sldId id="451"/>
            <p14:sldId id="316"/>
            <p14:sldId id="431"/>
            <p14:sldId id="452"/>
            <p14:sldId id="317"/>
            <p14:sldId id="453"/>
            <p14:sldId id="454"/>
            <p14:sldId id="455"/>
            <p14:sldId id="456"/>
            <p14:sldId id="457"/>
            <p14:sldId id="432"/>
            <p14:sldId id="459"/>
            <p14:sldId id="321"/>
            <p14:sldId id="322"/>
            <p14:sldId id="318"/>
            <p14:sldId id="458"/>
            <p14:sldId id="319"/>
            <p14:sldId id="261"/>
            <p14:sldId id="274"/>
            <p14:sldId id="3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58ED"/>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83" autoAdjust="0"/>
    <p:restoredTop sz="56118" autoAdjust="0"/>
  </p:normalViewPr>
  <p:slideViewPr>
    <p:cSldViewPr snapToGrid="0">
      <p:cViewPr varScale="1">
        <p:scale>
          <a:sx n="71" d="100"/>
          <a:sy n="71" d="100"/>
        </p:scale>
        <p:origin x="15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83168-AB02-491D-8C6C-72C1BCCCE62E}" type="datetimeFigureOut">
              <a:rPr lang="LID4096" smtClean="0"/>
              <a:t>01/27/2022</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BE879-13D8-4949-BD11-010E8C933437}" type="slidenum">
              <a:rPr lang="LID4096" smtClean="0"/>
              <a:t>‹#›</a:t>
            </a:fld>
            <a:endParaRPr lang="LID4096"/>
          </a:p>
        </p:txBody>
      </p:sp>
    </p:spTree>
    <p:extLst>
      <p:ext uri="{BB962C8B-B14F-4D97-AF65-F5344CB8AC3E}">
        <p14:creationId xmlns:p14="http://schemas.microsoft.com/office/powerpoint/2010/main" val="5144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journals.uchicago.edu/doi/pdfplus/10.1086/685444"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a:t>
            </a:fld>
            <a:endParaRPr lang="LID4096"/>
          </a:p>
        </p:txBody>
      </p:sp>
    </p:spTree>
    <p:extLst>
      <p:ext uri="{BB962C8B-B14F-4D97-AF65-F5344CB8AC3E}">
        <p14:creationId xmlns:p14="http://schemas.microsoft.com/office/powerpoint/2010/main" val="162663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noProof="0" dirty="0">
                <a:solidFill>
                  <a:schemeClr val="tx1"/>
                </a:solidFill>
                <a:effectLst/>
                <a:latin typeface="+mn-lt"/>
                <a:ea typeface="+mn-ea"/>
                <a:cs typeface="+mn-cs"/>
              </a:rPr>
              <a:t>How come ecologist and biologist started thinking about functional diversity?</a:t>
            </a:r>
          </a:p>
          <a:p>
            <a:r>
              <a:rPr lang="en-US" sz="1200" b="0" i="0" kern="1200" noProof="0" dirty="0">
                <a:solidFill>
                  <a:schemeClr val="tx1"/>
                </a:solidFill>
                <a:effectLst/>
                <a:latin typeface="+mn-lt"/>
                <a:ea typeface="+mn-ea"/>
                <a:cs typeface="+mn-cs"/>
              </a:rPr>
              <a:t>German Botanist Andreas </a:t>
            </a:r>
            <a:r>
              <a:rPr lang="en-US" sz="1200" b="0" i="0" kern="1200" noProof="0" dirty="0" err="1">
                <a:solidFill>
                  <a:schemeClr val="tx1"/>
                </a:solidFill>
                <a:effectLst/>
                <a:latin typeface="+mn-lt"/>
                <a:ea typeface="+mn-ea"/>
                <a:cs typeface="+mn-cs"/>
              </a:rPr>
              <a:t>Schimper</a:t>
            </a:r>
            <a:r>
              <a:rPr lang="en-US" sz="1200" b="0" i="0" kern="1200" noProof="0" dirty="0">
                <a:solidFill>
                  <a:schemeClr val="tx1"/>
                </a:solidFill>
                <a:effectLst/>
                <a:latin typeface="+mn-lt"/>
                <a:ea typeface="+mn-ea"/>
                <a:cs typeface="+mn-cs"/>
              </a:rPr>
              <a:t> </a:t>
            </a:r>
            <a:r>
              <a:rPr lang="de-DE" sz="1200" b="0" i="0" kern="1200" dirty="0">
                <a:solidFill>
                  <a:schemeClr val="tx1"/>
                </a:solidFill>
                <a:effectLst/>
                <a:latin typeface="+mn-lt"/>
                <a:ea typeface="+mn-ea"/>
                <a:cs typeface="+mn-cs"/>
              </a:rPr>
              <a:t>(Pflanzengeographie auf Physiologischer Grundlage 1898) </a:t>
            </a:r>
            <a:r>
              <a:rPr lang="de-DE" sz="1200" b="0" i="0" kern="1200" dirty="0" err="1">
                <a:solidFill>
                  <a:schemeClr val="tx1"/>
                </a:solidFill>
                <a:effectLst/>
                <a:latin typeface="+mn-lt"/>
                <a:ea typeface="+mn-ea"/>
                <a:cs typeface="+mn-cs"/>
              </a:rPr>
              <a:t>from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18 </a:t>
            </a:r>
            <a:r>
              <a:rPr lang="de-DE" sz="1200" b="0" i="0" kern="1200" dirty="0" err="1">
                <a:solidFill>
                  <a:schemeClr val="tx1"/>
                </a:solidFill>
                <a:effectLst/>
                <a:latin typeface="+mn-lt"/>
                <a:ea typeface="+mn-ea"/>
                <a:cs typeface="+mn-cs"/>
              </a:rPr>
              <a:t>hundreds</a:t>
            </a:r>
            <a:r>
              <a:rPr lang="de-DE" sz="1200" b="0" i="0" kern="1200" dirty="0">
                <a:solidFill>
                  <a:schemeClr val="tx1"/>
                </a:solidFill>
                <a:effectLst/>
                <a:latin typeface="+mn-lt"/>
                <a:ea typeface="+mn-ea"/>
                <a:cs typeface="+mn-cs"/>
              </a:rPr>
              <a:t>. </a:t>
            </a:r>
          </a:p>
          <a:p>
            <a:endParaRPr lang="de-D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his world, some plant species are more successful in different parts of the landscape, and this is because they have different quantitative characteristics, such as </a:t>
            </a:r>
            <a:r>
              <a:rPr lang="en-US" b="1" dirty="0"/>
              <a:t>leaf nitrogen concentrations, rooting depths, wood densities, leaf sizes and canopy heights</a:t>
            </a:r>
            <a:r>
              <a:rPr lang="en-US" dirty="0"/>
              <a:t>. </a:t>
            </a:r>
            <a:r>
              <a:rPr lang="en-US" dirty="0" err="1"/>
              <a:t>Schimper</a:t>
            </a:r>
            <a:r>
              <a:rPr lang="en-US" dirty="0"/>
              <a:t> world is set in real physical geography, along gradients of rainfall, temperature, and geomorphology.</a:t>
            </a:r>
          </a:p>
          <a:p>
            <a:endParaRPr lang="de-D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Plant stems, canopy architecture, foliage are so influential in terrestrial ecosystems that </a:t>
            </a:r>
            <a:r>
              <a:rPr lang="en-US" dirty="0" err="1"/>
              <a:t>Schimper</a:t>
            </a:r>
            <a:r>
              <a:rPr lang="en-US" dirty="0"/>
              <a:t> world should be important for any ecologist.</a:t>
            </a:r>
            <a:endParaRPr lang="LID4096" dirty="0"/>
          </a:p>
          <a:p>
            <a:endParaRPr lang="de-DE" sz="1200" b="0" i="0" kern="1200" dirty="0">
              <a:solidFill>
                <a:schemeClr val="tx1"/>
              </a:solidFill>
              <a:effectLst/>
              <a:latin typeface="+mn-lt"/>
              <a:ea typeface="+mn-ea"/>
              <a:cs typeface="+mn-cs"/>
            </a:endParaRPr>
          </a:p>
          <a:p>
            <a:endParaRPr lang="de-DE" sz="1200" b="0" i="0" kern="1200" dirty="0">
              <a:solidFill>
                <a:schemeClr val="tx1"/>
              </a:solidFill>
              <a:effectLst/>
              <a:latin typeface="+mn-lt"/>
              <a:ea typeface="+mn-ea"/>
              <a:cs typeface="+mn-cs"/>
            </a:endParaRPr>
          </a:p>
          <a:p>
            <a:endParaRPr lang="de-DE" sz="1200" b="0" i="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12</a:t>
            </a:fld>
            <a:endParaRPr lang="LID4096"/>
          </a:p>
        </p:txBody>
      </p:sp>
    </p:spTree>
    <p:extLst>
      <p:ext uri="{BB962C8B-B14F-4D97-AF65-F5344CB8AC3E}">
        <p14:creationId xmlns:p14="http://schemas.microsoft.com/office/powerpoint/2010/main" val="2391507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004BE879-13D8-4949-BD11-010E8C933437}" type="slidenum">
              <a:rPr lang="LID4096" smtClean="0"/>
              <a:t>13</a:t>
            </a:fld>
            <a:endParaRPr lang="LID4096"/>
          </a:p>
        </p:txBody>
      </p:sp>
    </p:spTree>
    <p:extLst>
      <p:ext uri="{BB962C8B-B14F-4D97-AF65-F5344CB8AC3E}">
        <p14:creationId xmlns:p14="http://schemas.microsoft.com/office/powerpoint/2010/main" val="3218944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14</a:t>
            </a:fld>
            <a:endParaRPr lang="LID4096"/>
          </a:p>
        </p:txBody>
      </p:sp>
    </p:spTree>
    <p:extLst>
      <p:ext uri="{BB962C8B-B14F-4D97-AF65-F5344CB8AC3E}">
        <p14:creationId xmlns:p14="http://schemas.microsoft.com/office/powerpoint/2010/main" val="1902601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15</a:t>
            </a:fld>
            <a:endParaRPr lang="LID4096"/>
          </a:p>
        </p:txBody>
      </p:sp>
    </p:spTree>
    <p:extLst>
      <p:ext uri="{BB962C8B-B14F-4D97-AF65-F5344CB8AC3E}">
        <p14:creationId xmlns:p14="http://schemas.microsoft.com/office/powerpoint/2010/main" val="3851863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Specific leaf area (SLA; leaf area/leaf mass) important trait. SLA determines how much new leaf area to deploy for each unit of biomass produced. </a:t>
            </a:r>
          </a:p>
          <a:p>
            <a:r>
              <a:rPr lang="en-US" sz="1200" b="0" i="0" kern="1200" dirty="0">
                <a:solidFill>
                  <a:schemeClr val="tx1"/>
                </a:solidFill>
                <a:effectLst/>
                <a:latin typeface="+mn-lt"/>
                <a:ea typeface="+mn-ea"/>
                <a:cs typeface="+mn-cs"/>
              </a:rPr>
              <a:t>Under elevated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any storage of the extra carbohydrate in the leaves or any reallocation of biomass to thicker leaves would tend to increase leaf mass more than leaf area, thereby decreasing SLA.</a:t>
            </a:r>
          </a:p>
          <a:p>
            <a:r>
              <a:rPr lang="en-US" sz="1200" b="0" i="0" kern="1200" dirty="0">
                <a:solidFill>
                  <a:schemeClr val="tx1"/>
                </a:solidFill>
                <a:effectLst/>
                <a:latin typeface="+mn-lt"/>
                <a:ea typeface="+mn-ea"/>
                <a:cs typeface="+mn-cs"/>
              </a:rPr>
              <a:t>MORE MASS THAN AREA = low SLA</a:t>
            </a: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16</a:t>
            </a:fld>
            <a:endParaRPr lang="LID4096"/>
          </a:p>
        </p:txBody>
      </p:sp>
    </p:spTree>
    <p:extLst>
      <p:ext uri="{BB962C8B-B14F-4D97-AF65-F5344CB8AC3E}">
        <p14:creationId xmlns:p14="http://schemas.microsoft.com/office/powerpoint/2010/main" val="2765339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17</a:t>
            </a:fld>
            <a:endParaRPr lang="LID4096"/>
          </a:p>
        </p:txBody>
      </p:sp>
    </p:spTree>
    <p:extLst>
      <p:ext uri="{BB962C8B-B14F-4D97-AF65-F5344CB8AC3E}">
        <p14:creationId xmlns:p14="http://schemas.microsoft.com/office/powerpoint/2010/main" val="2715413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Coordinated variation in traits </a:t>
            </a:r>
            <a:r>
              <a:rPr lang="en-US" dirty="0"/>
              <a:t>result in specific plant strategies. </a:t>
            </a:r>
          </a:p>
          <a:p>
            <a:r>
              <a:rPr lang="en-US" dirty="0"/>
              <a:t>The most studied strategy is that of the </a:t>
            </a:r>
            <a:r>
              <a:rPr lang="en-US" b="1" dirty="0"/>
              <a:t>leaf economic spectrum </a:t>
            </a:r>
            <a:r>
              <a:rPr lang="en-US" dirty="0"/>
              <a:t>which demonstrates that species adopt either “fast” or “slow” strategies related to resource acquisition. </a:t>
            </a:r>
          </a:p>
          <a:p>
            <a:endParaRPr lang="en-US" dirty="0"/>
          </a:p>
          <a:p>
            <a:r>
              <a:rPr lang="en-US" dirty="0"/>
              <a:t>”Fast” species would have high N concentrations and </a:t>
            </a:r>
            <a:r>
              <a:rPr lang="en-US" b="1" dirty="0"/>
              <a:t>high specific leaf area. </a:t>
            </a:r>
            <a:r>
              <a:rPr lang="en-US" dirty="0"/>
              <a:t>These traits or characteristics allow it to grow quickly. However, the leaves these species produce are not tolerant to stress and have short longevity. On the other side of this LES are slow species with </a:t>
            </a:r>
            <a:r>
              <a:rPr lang="en-US" b="1" dirty="0"/>
              <a:t>high-density tissues and long leaf lifespans </a:t>
            </a:r>
            <a:r>
              <a:rPr lang="en-US" dirty="0"/>
              <a:t>– these are often species more capable of </a:t>
            </a:r>
            <a:r>
              <a:rPr lang="en-US" b="1" dirty="0"/>
              <a:t>withstanding stress</a:t>
            </a:r>
            <a:r>
              <a:rPr lang="en-US" dirty="0"/>
              <a:t>. </a:t>
            </a:r>
          </a:p>
          <a:p>
            <a:endParaRPr lang="en-US" dirty="0"/>
          </a:p>
          <a:p>
            <a:r>
              <a:rPr lang="en-US" dirty="0"/>
              <a:t>Flimsy – lettuce/dandelion, resistant – pine trees, trees, shrubs </a:t>
            </a:r>
          </a:p>
          <a:p>
            <a:endParaRPr lang="en-US" dirty="0"/>
          </a:p>
          <a:p>
            <a:r>
              <a:rPr lang="en-US" b="1" dirty="0"/>
              <a:t>Recently root traits </a:t>
            </a:r>
            <a:r>
              <a:rPr lang="en-US" dirty="0"/>
              <a:t>have been incorporated into this framework with two dominant axes of variation: one related to the “fast-slow” spectrum in leaves with some plants optimizing rapid resource acquisition and others optimizing root longevity and another related to collaboration with mycorrhizal partners. </a:t>
            </a:r>
          </a:p>
          <a:p>
            <a:endParaRPr lang="en-US" dirty="0"/>
          </a:p>
          <a:p>
            <a:r>
              <a:rPr lang="en-US" dirty="0"/>
              <a:t>In addition, “size” axes exists above and below ground under which plants are either short or tall and have either shallow or deep roots. However, in this study, the largest assessment of whole-plant variation to date, aboveground maximum height and belowground rooting depth were not correlated, but independent axes. </a:t>
            </a:r>
          </a:p>
          <a:p>
            <a:endParaRPr lang="en-US" dirty="0"/>
          </a:p>
          <a:p>
            <a:r>
              <a:rPr lang="en-US" dirty="0"/>
              <a:t>Tree’s tipped over after wind storm </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18</a:t>
            </a:fld>
            <a:endParaRPr lang="LID4096"/>
          </a:p>
        </p:txBody>
      </p:sp>
    </p:spTree>
    <p:extLst>
      <p:ext uri="{BB962C8B-B14F-4D97-AF65-F5344CB8AC3E}">
        <p14:creationId xmlns:p14="http://schemas.microsoft.com/office/powerpoint/2010/main" val="3990905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19</a:t>
            </a:fld>
            <a:endParaRPr lang="LID4096"/>
          </a:p>
        </p:txBody>
      </p:sp>
    </p:spTree>
    <p:extLst>
      <p:ext uri="{BB962C8B-B14F-4D97-AF65-F5344CB8AC3E}">
        <p14:creationId xmlns:p14="http://schemas.microsoft.com/office/powerpoint/2010/main" val="2322169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20</a:t>
            </a:fld>
            <a:endParaRPr lang="LID4096"/>
          </a:p>
        </p:txBody>
      </p:sp>
    </p:spTree>
    <p:extLst>
      <p:ext uri="{BB962C8B-B14F-4D97-AF65-F5344CB8AC3E}">
        <p14:creationId xmlns:p14="http://schemas.microsoft.com/office/powerpoint/2010/main" val="3826903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21</a:t>
            </a:fld>
            <a:endParaRPr lang="LID4096"/>
          </a:p>
        </p:txBody>
      </p:sp>
    </p:spTree>
    <p:extLst>
      <p:ext uri="{BB962C8B-B14F-4D97-AF65-F5344CB8AC3E}">
        <p14:creationId xmlns:p14="http://schemas.microsoft.com/office/powerpoint/2010/main" val="4380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a:t>
            </a:fld>
            <a:endParaRPr lang="LID4096"/>
          </a:p>
        </p:txBody>
      </p:sp>
    </p:spTree>
    <p:extLst>
      <p:ext uri="{BB962C8B-B14F-4D97-AF65-F5344CB8AC3E}">
        <p14:creationId xmlns:p14="http://schemas.microsoft.com/office/powerpoint/2010/main" val="3718488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22</a:t>
            </a:fld>
            <a:endParaRPr lang="LID4096"/>
          </a:p>
        </p:txBody>
      </p:sp>
    </p:spTree>
    <p:extLst>
      <p:ext uri="{BB962C8B-B14F-4D97-AF65-F5344CB8AC3E}">
        <p14:creationId xmlns:p14="http://schemas.microsoft.com/office/powerpoint/2010/main" val="3204053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23</a:t>
            </a:fld>
            <a:endParaRPr lang="LID4096"/>
          </a:p>
        </p:txBody>
      </p:sp>
    </p:spTree>
    <p:extLst>
      <p:ext uri="{BB962C8B-B14F-4D97-AF65-F5344CB8AC3E}">
        <p14:creationId xmlns:p14="http://schemas.microsoft.com/office/powerpoint/2010/main" val="1835079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24</a:t>
            </a:fld>
            <a:endParaRPr lang="LID4096"/>
          </a:p>
        </p:txBody>
      </p:sp>
    </p:spTree>
    <p:extLst>
      <p:ext uri="{BB962C8B-B14F-4D97-AF65-F5344CB8AC3E}">
        <p14:creationId xmlns:p14="http://schemas.microsoft.com/office/powerpoint/2010/main" val="936425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27</a:t>
            </a:fld>
            <a:endParaRPr lang="LID4096"/>
          </a:p>
        </p:txBody>
      </p:sp>
    </p:spTree>
    <p:extLst>
      <p:ext uri="{BB962C8B-B14F-4D97-AF65-F5344CB8AC3E}">
        <p14:creationId xmlns:p14="http://schemas.microsoft.com/office/powerpoint/2010/main" val="2539205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28</a:t>
            </a:fld>
            <a:endParaRPr lang="LID4096"/>
          </a:p>
        </p:txBody>
      </p:sp>
    </p:spTree>
    <p:extLst>
      <p:ext uri="{BB962C8B-B14F-4D97-AF65-F5344CB8AC3E}">
        <p14:creationId xmlns:p14="http://schemas.microsoft.com/office/powerpoint/2010/main" val="413622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29</a:t>
            </a:fld>
            <a:endParaRPr lang="LID4096"/>
          </a:p>
        </p:txBody>
      </p:sp>
    </p:spTree>
    <p:extLst>
      <p:ext uri="{BB962C8B-B14F-4D97-AF65-F5344CB8AC3E}">
        <p14:creationId xmlns:p14="http://schemas.microsoft.com/office/powerpoint/2010/main" val="138503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Hill numbers are a mathematically unified family of diversity indices (differing among themselves only by an exponent q) that incorporate relative abundance and species richness.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30</a:t>
            </a:fld>
            <a:endParaRPr lang="LID4096"/>
          </a:p>
        </p:txBody>
      </p:sp>
    </p:spTree>
    <p:extLst>
      <p:ext uri="{BB962C8B-B14F-4D97-AF65-F5344CB8AC3E}">
        <p14:creationId xmlns:p14="http://schemas.microsoft.com/office/powerpoint/2010/main" val="3249237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additional information that FD metric includes?</a:t>
            </a:r>
          </a:p>
          <a:p>
            <a:r>
              <a:rPr lang="en-US" dirty="0"/>
              <a:t>A distance matrix, that is based on species traits. </a:t>
            </a:r>
          </a:p>
          <a:p>
            <a:endParaRPr lang="en-US" dirty="0"/>
          </a:p>
          <a:p>
            <a:pPr marL="228600" indent="-228600">
              <a:buAutoNum type="arabicPeriod"/>
            </a:pPr>
            <a:r>
              <a:rPr lang="en-US" dirty="0"/>
              <a:t>Species by trait matrix</a:t>
            </a:r>
          </a:p>
          <a:p>
            <a:pPr marL="228600" indent="-228600">
              <a:buAutoNum type="arabicPeriod"/>
            </a:pPr>
            <a:r>
              <a:rPr lang="en-US" dirty="0"/>
              <a:t>Distance matrix</a:t>
            </a:r>
          </a:p>
        </p:txBody>
      </p:sp>
      <p:sp>
        <p:nvSpPr>
          <p:cNvPr id="4" name="Slide Number Placeholder 3"/>
          <p:cNvSpPr>
            <a:spLocks noGrp="1"/>
          </p:cNvSpPr>
          <p:nvPr>
            <p:ph type="sldNum" sz="quarter" idx="5"/>
          </p:nvPr>
        </p:nvSpPr>
        <p:spPr/>
        <p:txBody>
          <a:bodyPr/>
          <a:lstStyle/>
          <a:p>
            <a:fld id="{004BE879-13D8-4949-BD11-010E8C933437}" type="slidenum">
              <a:rPr lang="LID4096" smtClean="0"/>
              <a:t>31</a:t>
            </a:fld>
            <a:endParaRPr lang="LID4096"/>
          </a:p>
        </p:txBody>
      </p:sp>
    </p:spTree>
    <p:extLst>
      <p:ext uri="{BB962C8B-B14F-4D97-AF65-F5344CB8AC3E}">
        <p14:creationId xmlns:p14="http://schemas.microsoft.com/office/powerpoint/2010/main" val="2293924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Clustering algorithm: imagine that all species are placed in a functional space with specified pairwise distances, and now we cluster them into “virtual functional groups.” As in most statistical clustering algorithm, one must first determine a threshold level such that any two species with distance greater than or equal to the specified threshold level are in different clusters and vice versa. In our framework, the threshold level τ can be chosen to be </a:t>
            </a:r>
            <a:r>
              <a:rPr lang="en-US" sz="1200" b="0" i="1" kern="1200" dirty="0">
                <a:solidFill>
                  <a:schemeClr val="tx1"/>
                </a:solidFill>
                <a:effectLst/>
                <a:latin typeface="+mn-lt"/>
                <a:ea typeface="+mn-ea"/>
                <a:cs typeface="+mn-cs"/>
              </a:rPr>
              <a:t>any</a:t>
            </a:r>
            <a:r>
              <a:rPr lang="en-US" sz="1200" b="0" i="0" kern="1200" dirty="0">
                <a:solidFill>
                  <a:schemeClr val="tx1"/>
                </a:solidFill>
                <a:effectLst/>
                <a:latin typeface="+mn-lt"/>
                <a:ea typeface="+mn-ea"/>
                <a:cs typeface="+mn-cs"/>
              </a:rPr>
              <a:t> positive value, allowing the researcher to specify that any two species with distance beyond this specified level are regarded as functionally equally distinct species and in different functional groups. Moreover, we will later show that to avoid the three problems listed above, it is imperative to introduce this parameter. When the distance of two species is less than τ, we assume that only a proportion of the individuals of one species are functionally equally distinct from the other species at the threshold level τ</a:t>
            </a:r>
            <a:endParaRPr lang="LID4096" dirty="0"/>
          </a:p>
          <a:p>
            <a:endParaRPr lang="en-US" dirty="0"/>
          </a:p>
        </p:txBody>
      </p:sp>
      <p:sp>
        <p:nvSpPr>
          <p:cNvPr id="4" name="Slide Number Placeholder 3"/>
          <p:cNvSpPr>
            <a:spLocks noGrp="1"/>
          </p:cNvSpPr>
          <p:nvPr>
            <p:ph type="sldNum" sz="quarter" idx="5"/>
          </p:nvPr>
        </p:nvSpPr>
        <p:spPr/>
        <p:txBody>
          <a:bodyPr/>
          <a:lstStyle/>
          <a:p>
            <a:fld id="{B4A7F134-018A-484E-8994-0979893C17FB}" type="slidenum">
              <a:rPr lang="en-US" smtClean="0"/>
              <a:t>32</a:t>
            </a:fld>
            <a:endParaRPr lang="en-US"/>
          </a:p>
        </p:txBody>
      </p:sp>
    </p:spTree>
    <p:extLst>
      <p:ext uri="{BB962C8B-B14F-4D97-AF65-F5344CB8AC3E}">
        <p14:creationId xmlns:p14="http://schemas.microsoft.com/office/powerpoint/2010/main" val="4136872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used the suggested tau = Dmean (Chao et al., 2019), which is the mean distance of any two randomly chosen individuals based on the distance matrix (in contrast to the conventional approach which uses the maximum value of the distance matrix). </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33</a:t>
            </a:fld>
            <a:endParaRPr lang="LID4096"/>
          </a:p>
        </p:txBody>
      </p:sp>
    </p:spTree>
    <p:extLst>
      <p:ext uri="{BB962C8B-B14F-4D97-AF65-F5344CB8AC3E}">
        <p14:creationId xmlns:p14="http://schemas.microsoft.com/office/powerpoint/2010/main" val="1793498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a:t>
            </a:fld>
            <a:endParaRPr lang="LID4096"/>
          </a:p>
        </p:txBody>
      </p:sp>
    </p:spTree>
    <p:extLst>
      <p:ext uri="{BB962C8B-B14F-4D97-AF65-F5344CB8AC3E}">
        <p14:creationId xmlns:p14="http://schemas.microsoft.com/office/powerpoint/2010/main" val="1427122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a:t>
            </a:r>
          </a:p>
        </p:txBody>
      </p:sp>
      <p:sp>
        <p:nvSpPr>
          <p:cNvPr id="4" name="Slide Number Placeholder 3"/>
          <p:cNvSpPr>
            <a:spLocks noGrp="1"/>
          </p:cNvSpPr>
          <p:nvPr>
            <p:ph type="sldNum" sz="quarter" idx="5"/>
          </p:nvPr>
        </p:nvSpPr>
        <p:spPr/>
        <p:txBody>
          <a:bodyPr/>
          <a:lstStyle/>
          <a:p>
            <a:fld id="{004BE879-13D8-4949-BD11-010E8C933437}" type="slidenum">
              <a:rPr lang="LID4096" smtClean="0"/>
              <a:t>35</a:t>
            </a:fld>
            <a:endParaRPr lang="LID4096"/>
          </a:p>
        </p:txBody>
      </p:sp>
    </p:spTree>
    <p:extLst>
      <p:ext uri="{BB962C8B-B14F-4D97-AF65-F5344CB8AC3E}">
        <p14:creationId xmlns:p14="http://schemas.microsoft.com/office/powerpoint/2010/main" val="405835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UNIVARIATE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dirty="0"/>
              <a:t>1. The value of traits refers to the presence and relative abundance of certain values of leaf size, nitrogen content, canopy heights, as in CWM.</a:t>
            </a:r>
          </a:p>
          <a:p>
            <a:r>
              <a:rPr lang="en-US" dirty="0"/>
              <a:t>2. The range of traits refers to the difference between extreme values of these </a:t>
            </a:r>
            <a:r>
              <a:rPr lang="en-US" dirty="0" err="1"/>
              <a:t>spp</a:t>
            </a:r>
            <a:r>
              <a:rPr lang="en-US" dirty="0"/>
              <a:t> characteristics, for example, the range of plant height or body mass.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LEFT: Frequency distribution of plant height for species extracted from the TRY global database of plant traits. Using the highest reported value for each species.</a:t>
            </a:r>
          </a:p>
          <a:p>
            <a:r>
              <a:rPr lang="en-US" sz="1200" b="0" i="0" kern="1200" dirty="0">
                <a:solidFill>
                  <a:schemeClr val="tx1"/>
                </a:solidFill>
                <a:effectLst/>
                <a:latin typeface="+mn-lt"/>
                <a:ea typeface="+mn-ea"/>
                <a:cs typeface="+mn-cs"/>
              </a:rPr>
              <a:t>RIGHT: Distribution of avian body masses from the lightest (</a:t>
            </a:r>
            <a:r>
              <a:rPr lang="en-US" sz="1200" b="0" i="1" kern="1200" dirty="0" err="1">
                <a:solidFill>
                  <a:schemeClr val="tx1"/>
                </a:solidFill>
                <a:effectLst/>
                <a:latin typeface="+mn-lt"/>
                <a:ea typeface="+mn-ea"/>
                <a:cs typeface="+mn-cs"/>
              </a:rPr>
              <a:t>Mellisuga</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helenae</a:t>
            </a:r>
            <a:r>
              <a:rPr lang="en-US" sz="1200" b="0" i="0" kern="1200" dirty="0">
                <a:solidFill>
                  <a:schemeClr val="tx1"/>
                </a:solidFill>
                <a:effectLst/>
                <a:latin typeface="+mn-lt"/>
                <a:ea typeface="+mn-ea"/>
                <a:cs typeface="+mn-cs"/>
              </a:rPr>
              <a:t>, 2 g) to the heaviest species (</a:t>
            </a:r>
            <a:r>
              <a:rPr lang="en-US" sz="1200" b="0" i="1" kern="1200" dirty="0">
                <a:solidFill>
                  <a:schemeClr val="tx1"/>
                </a:solidFill>
                <a:effectLst/>
                <a:latin typeface="+mn-lt"/>
                <a:ea typeface="+mn-ea"/>
                <a:cs typeface="+mn-cs"/>
              </a:rPr>
              <a:t>Struthio camelus</a:t>
            </a:r>
            <a:r>
              <a:rPr lang="en-US" sz="1200" b="0" i="0" kern="1200" dirty="0">
                <a:solidFill>
                  <a:schemeClr val="tx1"/>
                </a:solidFill>
                <a:effectLst/>
                <a:latin typeface="+mn-lt"/>
                <a:ea typeface="+mn-ea"/>
                <a:cs typeface="+mn-cs"/>
              </a:rPr>
              <a:t>, 111 kg).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METHOD: a histogram or probability density distribution.  </a:t>
            </a:r>
          </a:p>
          <a:p>
            <a:endParaRPr lang="en-US" dirty="0"/>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36</a:t>
            </a:fld>
            <a:endParaRPr lang="LID4096"/>
          </a:p>
        </p:txBody>
      </p:sp>
    </p:spTree>
    <p:extLst>
      <p:ext uri="{BB962C8B-B14F-4D97-AF65-F5344CB8AC3E}">
        <p14:creationId xmlns:p14="http://schemas.microsoft.com/office/powerpoint/2010/main" val="1408759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How can we measure functional diversity?</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1. We can do an univariate per analysis per trait. </a:t>
            </a:r>
          </a:p>
          <a:p>
            <a:pPr marL="0" indent="0">
              <a:buNone/>
            </a:pPr>
            <a:endParaRPr lang="en-US" sz="1200" b="0" i="0" kern="1200" dirty="0">
              <a:solidFill>
                <a:schemeClr val="tx1"/>
              </a:solidFill>
              <a:effectLst/>
              <a:latin typeface="+mn-lt"/>
              <a:ea typeface="+mn-ea"/>
              <a:cs typeface="+mn-cs"/>
            </a:endParaRPr>
          </a:p>
          <a:p>
            <a:pPr marL="228600" indent="-228600">
              <a:buAutoNum type="alphaUcParenBoth"/>
            </a:pPr>
            <a:r>
              <a:rPr lang="en-US" sz="1200" b="0" i="0" kern="1200" dirty="0">
                <a:solidFill>
                  <a:schemeClr val="tx1"/>
                </a:solidFill>
                <a:effectLst/>
                <a:latin typeface="+mn-lt"/>
                <a:ea typeface="+mn-ea"/>
                <a:cs typeface="+mn-cs"/>
              </a:rPr>
              <a:t>The -trait probability density TPD- is the relative abundance of trait values. </a:t>
            </a:r>
          </a:p>
          <a:p>
            <a:pPr marL="228600" indent="-228600">
              <a:buAutoNum type="alphaUcParenBoth"/>
            </a:pPr>
            <a:r>
              <a:rPr lang="en-US" sz="1200" b="0" i="0" kern="1200" dirty="0">
                <a:solidFill>
                  <a:schemeClr val="tx1"/>
                </a:solidFill>
                <a:effectLst/>
                <a:latin typeface="+mn-lt"/>
                <a:ea typeface="+mn-ea"/>
                <a:cs typeface="+mn-cs"/>
              </a:rPr>
              <a:t>We can calculate the dissimilarity among traits by calculating the overlap between two TPD functions (</a:t>
            </a:r>
            <a:r>
              <a:rPr lang="en-US" sz="1200" b="0" i="1"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j</a:t>
            </a:r>
            <a:r>
              <a:rPr lang="en-US" sz="1200" b="0" i="0" kern="1200" dirty="0">
                <a:solidFill>
                  <a:schemeClr val="tx1"/>
                </a:solidFill>
                <a:effectLst/>
                <a:latin typeface="+mn-lt"/>
                <a:ea typeface="+mn-ea"/>
                <a:cs typeface="+mn-cs"/>
              </a:rPr>
              <a:t>). Because TPD functions integrate to 1, the dissimilarity between two ecological units (β</a:t>
            </a:r>
            <a:r>
              <a:rPr lang="en-US" sz="1200" b="0" i="0" kern="1200" baseline="-25000" dirty="0">
                <a:solidFill>
                  <a:schemeClr val="tx1"/>
                </a:solidFill>
                <a:effectLst/>
                <a:latin typeface="+mn-lt"/>
                <a:ea typeface="+mn-ea"/>
                <a:cs typeface="+mn-cs"/>
              </a:rPr>
              <a:t>O</a:t>
            </a:r>
            <a:r>
              <a:rPr lang="en-US" sz="1200" b="0" i="0" kern="1200" dirty="0">
                <a:solidFill>
                  <a:schemeClr val="tx1"/>
                </a:solidFill>
                <a:effectLst/>
                <a:latin typeface="+mn-lt"/>
                <a:ea typeface="+mn-ea"/>
                <a:cs typeface="+mn-cs"/>
              </a:rPr>
              <a:t>) can be calculated as 1-overlap.</a:t>
            </a:r>
          </a:p>
          <a:p>
            <a:pPr marL="228600" indent="-228600">
              <a:buAutoNum type="alphaUcParenBoth"/>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222"/>
                </a:solidFill>
                <a:latin typeface="Arial" panose="020B0604020202020204" pitchFamily="34" charset="0"/>
              </a:rPr>
              <a:t>Carmona, C. P., De Bello, F., Mason, N. W., &amp; </a:t>
            </a:r>
            <a:r>
              <a:rPr lang="en-US" sz="1200" dirty="0" err="1">
                <a:solidFill>
                  <a:srgbClr val="222222"/>
                </a:solidFill>
                <a:latin typeface="Arial" panose="020B0604020202020204" pitchFamily="34" charset="0"/>
              </a:rPr>
              <a:t>Lepš</a:t>
            </a:r>
            <a:r>
              <a:rPr lang="en-US" sz="1200" dirty="0">
                <a:solidFill>
                  <a:srgbClr val="222222"/>
                </a:solidFill>
                <a:latin typeface="Arial" panose="020B0604020202020204" pitchFamily="34" charset="0"/>
              </a:rPr>
              <a:t>, J. (2016). Traits without borders: integrating functional diversity across scales. </a:t>
            </a:r>
            <a:r>
              <a:rPr lang="en-US" sz="1200" i="1" dirty="0">
                <a:solidFill>
                  <a:srgbClr val="222222"/>
                </a:solidFill>
                <a:latin typeface="Arial" panose="020B0604020202020204" pitchFamily="34" charset="0"/>
              </a:rPr>
              <a:t>Trends in ecology &amp; evolution</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31</a:t>
            </a:r>
            <a:r>
              <a:rPr lang="en-US" sz="1200" dirty="0">
                <a:solidFill>
                  <a:srgbClr val="222222"/>
                </a:solidFill>
                <a:latin typeface="Arial" panose="020B0604020202020204" pitchFamily="34" charset="0"/>
              </a:rPr>
              <a:t>(5), 382-394.</a:t>
            </a:r>
            <a:endParaRPr lang="LID4096" sz="1200" dirty="0"/>
          </a:p>
          <a:p>
            <a:pPr marL="228600" indent="-228600">
              <a:buAutoNum type="alphaUcParenBoth"/>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4BE879-13D8-4949-BD11-010E8C933437}" type="slidenum">
              <a:rPr lang="LID4096" smtClean="0"/>
              <a:t>39</a:t>
            </a:fld>
            <a:endParaRPr lang="LID4096"/>
          </a:p>
        </p:txBody>
      </p:sp>
    </p:spTree>
    <p:extLst>
      <p:ext uri="{BB962C8B-B14F-4D97-AF65-F5344CB8AC3E}">
        <p14:creationId xmlns:p14="http://schemas.microsoft.com/office/powerpoint/2010/main" val="3346442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How can we measure functional diversity?</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1. We can do an multivariate analysis with several traits.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Here I show you two examples of mathematical representations of functional diversity (FD) of communities.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Examples are based on two hypothetical traits and two communities, represented in blue and orange.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LEFT: The trait space represented as the minimum convex hull comprising the species occupying the trait space. The functional richness of a community is estimated as the area of the convex hull.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RIGHT: The trait space can be constructed using kernel density hypervolumes, whereby it is approximated as a cloud of stochastic points sampled based on a set of observations (e.g. the traits of the species in the community). The functional richness of the community is estimated as the volume of the hypervolume delineated by the stochastic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2222"/>
                </a:solidFill>
                <a:effectLst/>
                <a:latin typeface="Arial" panose="020B0604020202020204" pitchFamily="34" charset="0"/>
              </a:rPr>
              <a:t>Mammola</a:t>
            </a:r>
            <a:r>
              <a:rPr lang="en-US" b="0" i="0" dirty="0">
                <a:solidFill>
                  <a:srgbClr val="222222"/>
                </a:solidFill>
                <a:effectLst/>
                <a:latin typeface="Arial" panose="020B0604020202020204" pitchFamily="34" charset="0"/>
              </a:rPr>
              <a:t>, S., &amp; Cardoso, P. (2020). Functional diversity metrics using kernel density n‐dimensional hypervolumes. </a:t>
            </a:r>
            <a:r>
              <a:rPr lang="en-US" b="0" i="1" dirty="0">
                <a:solidFill>
                  <a:srgbClr val="222222"/>
                </a:solidFill>
                <a:effectLst/>
                <a:latin typeface="Arial" panose="020B0604020202020204" pitchFamily="34" charset="0"/>
              </a:rPr>
              <a:t>Methods in Ecology and Evolution</a:t>
            </a:r>
            <a:r>
              <a:rPr lang="en-US" b="0" i="0" dirty="0">
                <a:solidFill>
                  <a:srgbClr val="222222"/>
                </a:solidFill>
                <a:effectLst/>
                <a:latin typeface="Arial" panose="020B0604020202020204" pitchFamily="34" charset="0"/>
              </a:rPr>
              <a:t>.</a:t>
            </a:r>
            <a:endParaRPr lang="LID4096"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40</a:t>
            </a:fld>
            <a:endParaRPr lang="LID4096"/>
          </a:p>
        </p:txBody>
      </p:sp>
    </p:spTree>
    <p:extLst>
      <p:ext uri="{BB962C8B-B14F-4D97-AF65-F5344CB8AC3E}">
        <p14:creationId xmlns:p14="http://schemas.microsoft.com/office/powerpoint/2010/main" val="1350608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41</a:t>
            </a:fld>
            <a:endParaRPr lang="LID4096"/>
          </a:p>
        </p:txBody>
      </p:sp>
    </p:spTree>
    <p:extLst>
      <p:ext uri="{BB962C8B-B14F-4D97-AF65-F5344CB8AC3E}">
        <p14:creationId xmlns:p14="http://schemas.microsoft.com/office/powerpoint/2010/main" val="4247720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Functional evenness (</a:t>
            </a:r>
            <a:r>
              <a:rPr lang="en-US" sz="1200" b="0" i="0" kern="1200" dirty="0" err="1">
                <a:solidFill>
                  <a:schemeClr val="tx1"/>
                </a:solidFill>
                <a:effectLst/>
                <a:latin typeface="+mn-lt"/>
                <a:ea typeface="+mn-ea"/>
                <a:cs typeface="+mn-cs"/>
              </a:rPr>
              <a:t>FEve</a:t>
            </a:r>
            <a:r>
              <a:rPr lang="en-US" sz="1200" b="0" i="0" kern="1200" dirty="0">
                <a:solidFill>
                  <a:schemeClr val="tx1"/>
                </a:solidFill>
                <a:effectLst/>
                <a:latin typeface="+mn-lt"/>
                <a:ea typeface="+mn-ea"/>
                <a:cs typeface="+mn-cs"/>
              </a:rPr>
              <a:t>; B) is an indicator of evenness in the distribution of abundance within occupied functional trait space. </a:t>
            </a:r>
          </a:p>
          <a:p>
            <a:pPr marL="0" indent="0">
              <a:buNone/>
            </a:pPr>
            <a:r>
              <a:rPr lang="en-US" sz="1200" b="0" i="0" kern="1200" dirty="0">
                <a:solidFill>
                  <a:schemeClr val="tx1"/>
                </a:solidFill>
                <a:effectLst/>
                <a:latin typeface="+mn-lt"/>
                <a:ea typeface="+mn-ea"/>
                <a:cs typeface="+mn-cs"/>
              </a:rPr>
              <a:t>Communities where all trait values have a similar probability should have high </a:t>
            </a:r>
            <a:r>
              <a:rPr lang="en-US" sz="1200" b="0" i="0" kern="1200" dirty="0" err="1">
                <a:solidFill>
                  <a:schemeClr val="tx1"/>
                </a:solidFill>
                <a:effectLst/>
                <a:latin typeface="+mn-lt"/>
                <a:ea typeface="+mn-ea"/>
                <a:cs typeface="+mn-cs"/>
              </a:rPr>
              <a:t>FEve</a:t>
            </a:r>
            <a:r>
              <a:rPr lang="en-US" sz="1200" b="0" i="0" kern="1200" dirty="0">
                <a:solidFill>
                  <a:schemeClr val="tx1"/>
                </a:solidFill>
                <a:effectLst/>
                <a:latin typeface="+mn-lt"/>
                <a:ea typeface="+mn-ea"/>
                <a:cs typeface="+mn-cs"/>
              </a:rPr>
              <a:t> values.</a:t>
            </a:r>
          </a:p>
          <a:p>
            <a:pPr marL="0" indent="0">
              <a:buNone/>
            </a:pPr>
            <a:r>
              <a:rPr lang="en-US" sz="1200" b="0" i="0" kern="1200" dirty="0">
                <a:solidFill>
                  <a:schemeClr val="tx1"/>
                </a:solidFill>
                <a:effectLst/>
                <a:latin typeface="+mn-lt"/>
                <a:ea typeface="+mn-ea"/>
                <a:cs typeface="+mn-cs"/>
              </a:rPr>
              <a:t>High FEVE = No dominance of plant strategies</a:t>
            </a:r>
          </a:p>
          <a:p>
            <a:pPr marL="0" indent="0">
              <a:buNone/>
            </a:pPr>
            <a:endParaRPr lang="en-US" sz="1200" b="0" i="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42</a:t>
            </a:fld>
            <a:endParaRPr lang="LID4096"/>
          </a:p>
        </p:txBody>
      </p:sp>
    </p:spTree>
    <p:extLst>
      <p:ext uri="{BB962C8B-B14F-4D97-AF65-F5344CB8AC3E}">
        <p14:creationId xmlns:p14="http://schemas.microsoft.com/office/powerpoint/2010/main" val="1766324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functional divergence indicates a </a:t>
            </a:r>
            <a:r>
              <a:rPr lang="en-US" b="1" dirty="0"/>
              <a:t>high degree of differentiation</a:t>
            </a:r>
            <a:r>
              <a:rPr lang="en-US" dirty="0"/>
              <a:t>. Different plant strategies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communities with high functional divergence may have increased ecosystem function as a result of more efficient resource use. and thus low resource competition. </a:t>
            </a: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43</a:t>
            </a:fld>
            <a:endParaRPr lang="LID4096"/>
          </a:p>
        </p:txBody>
      </p:sp>
    </p:spTree>
    <p:extLst>
      <p:ext uri="{BB962C8B-B14F-4D97-AF65-F5344CB8AC3E}">
        <p14:creationId xmlns:p14="http://schemas.microsoft.com/office/powerpoint/2010/main" val="1887965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45</a:t>
            </a:fld>
            <a:endParaRPr lang="LID4096"/>
          </a:p>
        </p:txBody>
      </p:sp>
    </p:spTree>
    <p:extLst>
      <p:ext uri="{BB962C8B-B14F-4D97-AF65-F5344CB8AC3E}">
        <p14:creationId xmlns:p14="http://schemas.microsoft.com/office/powerpoint/2010/main" val="1753290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2400" dirty="0" err="1"/>
              <a:t>Functional</a:t>
            </a:r>
            <a:r>
              <a:rPr lang="de-DE" sz="2400" dirty="0"/>
              <a:t> </a:t>
            </a:r>
            <a:r>
              <a:rPr lang="de-DE" sz="2400" dirty="0" err="1"/>
              <a:t>diversity</a:t>
            </a:r>
            <a:r>
              <a:rPr lang="de-DE" sz="2400" dirty="0"/>
              <a:t> </a:t>
            </a:r>
            <a:r>
              <a:rPr lang="de-DE" sz="2400" dirty="0" err="1"/>
              <a:t>can</a:t>
            </a:r>
            <a:r>
              <a:rPr lang="de-DE" sz="2400" dirty="0"/>
              <a:t> </a:t>
            </a:r>
            <a:r>
              <a:rPr lang="de-DE" sz="2400" dirty="0" err="1"/>
              <a:t>be</a:t>
            </a:r>
            <a:r>
              <a:rPr lang="de-DE" sz="2400" dirty="0"/>
              <a:t> </a:t>
            </a:r>
            <a:r>
              <a:rPr lang="de-DE" sz="2400" dirty="0" err="1"/>
              <a:t>measured</a:t>
            </a:r>
            <a:r>
              <a:rPr lang="de-DE" sz="2400" dirty="0"/>
              <a:t> </a:t>
            </a:r>
            <a:r>
              <a:rPr lang="de-DE" sz="2400" dirty="0" err="1"/>
              <a:t>as</a:t>
            </a:r>
            <a:r>
              <a:rPr lang="de-DE" sz="2400" dirty="0"/>
              <a:t> </a:t>
            </a:r>
            <a:r>
              <a:rPr lang="de-DE" sz="2400" dirty="0" err="1"/>
              <a:t>the</a:t>
            </a:r>
            <a:r>
              <a:rPr lang="de-DE" sz="2400" dirty="0"/>
              <a:t> </a:t>
            </a:r>
            <a:r>
              <a:rPr lang="en-US" sz="2400" dirty="0"/>
              <a:t>total volume occupied by the hypervolume in multi-dimensional space.</a:t>
            </a:r>
            <a:endParaRPr lang="de-DE" sz="2400" dirty="0"/>
          </a:p>
          <a:p>
            <a:pPr>
              <a:lnSpc>
                <a:spcPct val="150000"/>
              </a:lnSpc>
            </a:pPr>
            <a:endParaRPr lang="de-DE" sz="2200" dirty="0"/>
          </a:p>
          <a:p>
            <a:pPr>
              <a:lnSpc>
                <a:spcPct val="150000"/>
              </a:lnSpc>
            </a:pPr>
            <a:r>
              <a:rPr lang="de-DE" sz="2200" dirty="0" err="1"/>
              <a:t>Estimates</a:t>
            </a:r>
            <a:r>
              <a:rPr lang="de-DE" sz="2200" dirty="0"/>
              <a:t> </a:t>
            </a:r>
            <a:r>
              <a:rPr lang="de-DE" sz="2200" dirty="0" err="1"/>
              <a:t>the</a:t>
            </a:r>
            <a:r>
              <a:rPr lang="de-DE" sz="2200" dirty="0"/>
              <a:t> </a:t>
            </a:r>
            <a:r>
              <a:rPr lang="de-DE" sz="2200" dirty="0" err="1"/>
              <a:t>minimum</a:t>
            </a:r>
            <a:r>
              <a:rPr lang="de-DE" sz="2200" dirty="0"/>
              <a:t> </a:t>
            </a:r>
            <a:r>
              <a:rPr lang="de-DE" sz="2200" b="1" dirty="0" err="1"/>
              <a:t>convex</a:t>
            </a:r>
            <a:r>
              <a:rPr lang="de-DE" sz="2200" b="1" dirty="0"/>
              <a:t> </a:t>
            </a:r>
            <a:r>
              <a:rPr lang="de-DE" sz="2200" b="1" dirty="0" err="1"/>
              <a:t>hull</a:t>
            </a:r>
            <a:r>
              <a:rPr lang="de-DE" sz="2200" b="1" dirty="0"/>
              <a:t> </a:t>
            </a:r>
            <a:r>
              <a:rPr lang="de-DE" sz="2200" dirty="0" err="1"/>
              <a:t>that</a:t>
            </a:r>
            <a:r>
              <a:rPr lang="de-DE" sz="2200" dirty="0"/>
              <a:t> </a:t>
            </a:r>
            <a:r>
              <a:rPr lang="de-DE" sz="2200" dirty="0" err="1"/>
              <a:t>includes</a:t>
            </a:r>
            <a:r>
              <a:rPr lang="de-DE" sz="2200" dirty="0"/>
              <a:t> all </a:t>
            </a:r>
            <a:r>
              <a:rPr lang="de-DE" sz="2200" dirty="0" err="1"/>
              <a:t>species</a:t>
            </a:r>
            <a:r>
              <a:rPr lang="de-DE" sz="2200" dirty="0"/>
              <a:t> in </a:t>
            </a:r>
            <a:r>
              <a:rPr lang="de-DE" sz="2200" dirty="0" err="1"/>
              <a:t>the</a:t>
            </a:r>
            <a:r>
              <a:rPr lang="de-DE" sz="2200" dirty="0"/>
              <a:t> </a:t>
            </a:r>
            <a:r>
              <a:rPr lang="de-DE" sz="2200" dirty="0" err="1"/>
              <a:t>analysis</a:t>
            </a:r>
            <a:r>
              <a:rPr lang="de-DE" sz="2200" dirty="0"/>
              <a:t> (</a:t>
            </a:r>
            <a:r>
              <a:rPr lang="de-DE" sz="2200" i="1" dirty="0" err="1"/>
              <a:t>Villeger</a:t>
            </a:r>
            <a:r>
              <a:rPr lang="de-DE" sz="2200" i="1" dirty="0"/>
              <a:t> et al 2008</a:t>
            </a:r>
            <a:r>
              <a:rPr lang="de-DE" sz="2200" dirty="0"/>
              <a:t>). Driven </a:t>
            </a:r>
            <a:r>
              <a:rPr lang="de-DE" sz="2200" dirty="0" err="1"/>
              <a:t>by</a:t>
            </a:r>
            <a:r>
              <a:rPr lang="de-DE" sz="2200" dirty="0"/>
              <a:t> extreme </a:t>
            </a:r>
            <a:r>
              <a:rPr lang="de-DE" sz="2200" dirty="0" err="1"/>
              <a:t>trait</a:t>
            </a:r>
            <a:r>
              <a:rPr lang="de-DE" sz="2200" dirty="0"/>
              <a:t> </a:t>
            </a:r>
            <a:r>
              <a:rPr lang="de-DE" sz="2200" dirty="0" err="1"/>
              <a:t>combinations</a:t>
            </a:r>
            <a:r>
              <a:rPr lang="de-DE" sz="2200" dirty="0"/>
              <a:t>. </a:t>
            </a:r>
          </a:p>
          <a:p>
            <a:pPr>
              <a:lnSpc>
                <a:spcPct val="150000"/>
              </a:lnSpc>
            </a:pPr>
            <a:r>
              <a:rPr lang="en-US" sz="2200" dirty="0"/>
              <a:t>But, convex hulls are determined by extreme points and cannot account for possible holes in the trait space.</a:t>
            </a:r>
            <a:endParaRPr lang="de-DE" sz="2200" dirty="0"/>
          </a:p>
          <a:p>
            <a:pPr marL="0" indent="0">
              <a:buNone/>
            </a:pPr>
            <a:endParaRPr lang="en-US" dirty="0"/>
          </a:p>
          <a:p>
            <a:pPr marL="0" indent="0">
              <a:buNone/>
            </a:pPr>
            <a:r>
              <a:rPr lang="en-US" sz="1200" b="0" i="0" u="none" strike="noStrike" kern="1200" dirty="0">
                <a:solidFill>
                  <a:schemeClr val="tx1"/>
                </a:solidFill>
                <a:effectLst/>
                <a:latin typeface="+mn-lt"/>
                <a:ea typeface="+mn-ea"/>
                <a:cs typeface="+mn-cs"/>
              </a:rPr>
              <a:t>Gaussian method to build the hypervolumes, as it is the </a:t>
            </a:r>
            <a:r>
              <a:rPr lang="en-US" sz="1200" b="1" i="0" u="none" strike="noStrike" kern="1200" dirty="0">
                <a:solidFill>
                  <a:schemeClr val="tx1"/>
                </a:solidFill>
                <a:effectLst/>
                <a:latin typeface="+mn-lt"/>
                <a:ea typeface="+mn-ea"/>
                <a:cs typeface="+mn-cs"/>
              </a:rPr>
              <a:t>least sensitive method to variation in bandwidth and fits the data loosely, </a:t>
            </a:r>
            <a:r>
              <a:rPr lang="en-US" sz="1200" b="0" i="0" u="none" strike="noStrike" kern="1200" dirty="0">
                <a:solidFill>
                  <a:schemeClr val="tx1"/>
                </a:solidFill>
                <a:effectLst/>
                <a:latin typeface="+mn-lt"/>
                <a:ea typeface="+mn-ea"/>
                <a:cs typeface="+mn-cs"/>
              </a:rPr>
              <a:t>which is suitable for functional diversity and fundamental niche modelling applications (Blonder et al. 2018)</a:t>
            </a:r>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47</a:t>
            </a:fld>
            <a:endParaRPr lang="LID4096"/>
          </a:p>
        </p:txBody>
      </p:sp>
    </p:spTree>
    <p:extLst>
      <p:ext uri="{BB962C8B-B14F-4D97-AF65-F5344CB8AC3E}">
        <p14:creationId xmlns:p14="http://schemas.microsoft.com/office/powerpoint/2010/main" val="755611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is</a:t>
            </a:r>
            <a:r>
              <a:rPr lang="de-DE" dirty="0"/>
              <a:t> </a:t>
            </a:r>
            <a:r>
              <a:rPr lang="de-DE" dirty="0" err="1"/>
              <a:t>the</a:t>
            </a:r>
            <a:r>
              <a:rPr lang="de-DE" dirty="0"/>
              <a:t> </a:t>
            </a:r>
            <a:r>
              <a:rPr lang="de-DE" dirty="0" err="1"/>
              <a:t>ecological</a:t>
            </a:r>
            <a:r>
              <a:rPr lang="de-DE" baseline="0" dirty="0"/>
              <a:t> and </a:t>
            </a:r>
            <a:r>
              <a:rPr lang="de-DE" dirty="0" err="1"/>
              <a:t>evolutional</a:t>
            </a:r>
            <a:r>
              <a:rPr lang="de-DE" baseline="0" dirty="0"/>
              <a:t> </a:t>
            </a:r>
            <a:r>
              <a:rPr lang="de-DE" dirty="0" err="1"/>
              <a:t>meaning</a:t>
            </a:r>
            <a:r>
              <a:rPr lang="de-DE" baseline="0" dirty="0"/>
              <a:t> </a:t>
            </a:r>
            <a:r>
              <a:rPr lang="de-DE" baseline="0" dirty="0" err="1"/>
              <a:t>of</a:t>
            </a:r>
            <a:r>
              <a:rPr lang="de-DE" baseline="0" dirty="0"/>
              <a:t> </a:t>
            </a:r>
            <a:r>
              <a:rPr lang="de-DE" baseline="0" dirty="0" err="1"/>
              <a:t>the</a:t>
            </a:r>
            <a:r>
              <a:rPr lang="de-DE" baseline="0" dirty="0"/>
              <a:t> </a:t>
            </a:r>
            <a:r>
              <a:rPr lang="de-DE" baseline="0" dirty="0" err="1"/>
              <a:t>holes</a:t>
            </a:r>
            <a:r>
              <a:rPr lang="de-DE" baseline="0" dirty="0"/>
              <a:t>? </a:t>
            </a:r>
            <a:r>
              <a:rPr lang="en-US" dirty="0">
                <a:hlinkClick r:id="rId3"/>
              </a:rPr>
              <a:t>https://www.journals.uchicago.edu/doi/pdfplus/10.1086/685444</a:t>
            </a:r>
            <a:endParaRPr lang="en-US" dirty="0"/>
          </a:p>
          <a:p>
            <a:endParaRPr lang="de-DE" dirty="0"/>
          </a:p>
          <a:p>
            <a:r>
              <a:rPr lang="de-DE" dirty="0" err="1"/>
              <a:t>If</a:t>
            </a:r>
            <a:r>
              <a:rPr lang="de-DE" dirty="0"/>
              <a:t> </a:t>
            </a:r>
            <a:r>
              <a:rPr lang="de-DE" dirty="0" err="1"/>
              <a:t>we</a:t>
            </a:r>
            <a:r>
              <a:rPr lang="de-DE" dirty="0"/>
              <a:t> </a:t>
            </a:r>
            <a:r>
              <a:rPr lang="de-DE" dirty="0" err="1"/>
              <a:t>dont</a:t>
            </a:r>
            <a:r>
              <a:rPr lang="de-DE" dirty="0"/>
              <a:t> </a:t>
            </a:r>
            <a:r>
              <a:rPr lang="de-DE" dirty="0" err="1"/>
              <a:t>detect</a:t>
            </a:r>
            <a:r>
              <a:rPr lang="de-DE" dirty="0"/>
              <a:t> </a:t>
            </a:r>
            <a:r>
              <a:rPr lang="de-DE" dirty="0" err="1"/>
              <a:t>holes</a:t>
            </a:r>
            <a:r>
              <a:rPr lang="de-DE" baseline="0" dirty="0"/>
              <a:t> </a:t>
            </a:r>
            <a:r>
              <a:rPr lang="de-DE" baseline="0" dirty="0" err="1"/>
              <a:t>we</a:t>
            </a:r>
            <a:r>
              <a:rPr lang="de-DE" baseline="0" dirty="0"/>
              <a:t> </a:t>
            </a:r>
            <a:r>
              <a:rPr lang="de-DE" baseline="0" dirty="0" err="1"/>
              <a:t>may</a:t>
            </a:r>
            <a:r>
              <a:rPr lang="de-DE" baseline="0" dirty="0"/>
              <a:t> </a:t>
            </a:r>
            <a:r>
              <a:rPr lang="de-DE" baseline="0" dirty="0" err="1"/>
              <a:t>be</a:t>
            </a:r>
            <a:r>
              <a:rPr lang="de-DE" baseline="0" dirty="0"/>
              <a:t> </a:t>
            </a:r>
            <a:r>
              <a:rPr lang="de-DE" b="1" baseline="0" dirty="0" err="1"/>
              <a:t>overstimating</a:t>
            </a:r>
            <a:r>
              <a:rPr lang="de-DE" b="1" baseline="0" dirty="0"/>
              <a:t> </a:t>
            </a:r>
            <a:r>
              <a:rPr lang="de-DE" b="1" baseline="0" dirty="0" err="1"/>
              <a:t>functional</a:t>
            </a:r>
            <a:r>
              <a:rPr lang="de-DE" b="1" baseline="0" dirty="0"/>
              <a:t> </a:t>
            </a:r>
            <a:r>
              <a:rPr lang="de-DE" b="1" baseline="0" dirty="0" err="1"/>
              <a:t>diversity</a:t>
            </a:r>
            <a:r>
              <a:rPr lang="de-DE" baseline="0" dirty="0"/>
              <a:t>. This </a:t>
            </a:r>
            <a:r>
              <a:rPr lang="de-DE" baseline="0" dirty="0" err="1"/>
              <a:t>can</a:t>
            </a:r>
            <a:r>
              <a:rPr lang="de-DE" baseline="0" dirty="0"/>
              <a:t> </a:t>
            </a:r>
            <a:r>
              <a:rPr lang="de-DE" baseline="0" dirty="0" err="1"/>
              <a:t>lead</a:t>
            </a:r>
            <a:r>
              <a:rPr lang="de-DE" baseline="0" dirty="0"/>
              <a:t> </a:t>
            </a:r>
            <a:r>
              <a:rPr lang="de-DE" baseline="0" dirty="0" err="1"/>
              <a:t>to</a:t>
            </a:r>
            <a:r>
              <a:rPr lang="de-DE" baseline="0" dirty="0"/>
              <a:t> </a:t>
            </a:r>
            <a:r>
              <a:rPr lang="de-DE" baseline="0" dirty="0" err="1"/>
              <a:t>wrong</a:t>
            </a:r>
            <a:r>
              <a:rPr lang="de-DE" baseline="0" dirty="0"/>
              <a:t> </a:t>
            </a:r>
            <a:r>
              <a:rPr lang="de-DE" baseline="0" dirty="0" err="1"/>
              <a:t>comparisons</a:t>
            </a:r>
            <a:r>
              <a:rPr lang="de-DE" baseline="0" dirty="0"/>
              <a:t>. </a:t>
            </a:r>
            <a:endParaRPr lang="en-US" dirty="0"/>
          </a:p>
          <a:p>
            <a:endParaRPr lang="de-DE" dirty="0"/>
          </a:p>
          <a:p>
            <a:r>
              <a:rPr lang="de-DE" dirty="0" err="1"/>
              <a:t>Additionally</a:t>
            </a:r>
            <a:r>
              <a:rPr lang="de-DE" dirty="0"/>
              <a:t>:</a:t>
            </a:r>
          </a:p>
          <a:p>
            <a:pPr marL="228600" indent="-228600">
              <a:buAutoNum type="arabicPeriod"/>
            </a:pPr>
            <a:r>
              <a:rPr lang="de-DE" dirty="0" err="1"/>
              <a:t>Does</a:t>
            </a:r>
            <a:r>
              <a:rPr lang="de-DE" dirty="0"/>
              <a:t> </a:t>
            </a:r>
            <a:r>
              <a:rPr lang="de-DE" dirty="0" err="1"/>
              <a:t>invasion</a:t>
            </a:r>
            <a:r>
              <a:rPr lang="de-DE" dirty="0"/>
              <a:t> </a:t>
            </a:r>
            <a:r>
              <a:rPr lang="de-DE" dirty="0" err="1"/>
              <a:t>occur</a:t>
            </a:r>
            <a:r>
              <a:rPr lang="de-DE" dirty="0"/>
              <a:t> in </a:t>
            </a:r>
            <a:r>
              <a:rPr lang="de-DE" dirty="0" err="1"/>
              <a:t>holes</a:t>
            </a:r>
            <a:r>
              <a:rPr lang="de-DE" dirty="0"/>
              <a:t>?</a:t>
            </a:r>
          </a:p>
          <a:p>
            <a:pPr marL="228600" indent="-228600">
              <a:buAutoNum type="arabicPeriod"/>
            </a:pPr>
            <a:r>
              <a:rPr lang="en-US" dirty="0"/>
              <a:t>Do Species’ Niches Evolve Holes? </a:t>
            </a:r>
          </a:p>
          <a:p>
            <a:pPr marL="228600" indent="-228600">
              <a:buAutoNum type="arabicPeriod"/>
            </a:pPr>
            <a:r>
              <a:rPr lang="de-DE" dirty="0"/>
              <a:t>Climate </a:t>
            </a:r>
            <a:r>
              <a:rPr lang="de-DE" dirty="0" err="1"/>
              <a:t>change</a:t>
            </a:r>
            <a:r>
              <a:rPr lang="de-DE" dirty="0"/>
              <a:t>, </a:t>
            </a:r>
            <a:r>
              <a:rPr lang="de-DE" dirty="0" err="1"/>
              <a:t>when</a:t>
            </a:r>
            <a:r>
              <a:rPr lang="de-DE" dirty="0"/>
              <a:t> </a:t>
            </a:r>
            <a:r>
              <a:rPr lang="de-DE" dirty="0" err="1"/>
              <a:t>describing</a:t>
            </a:r>
            <a:r>
              <a:rPr lang="de-DE" dirty="0"/>
              <a:t> environmental </a:t>
            </a:r>
            <a:r>
              <a:rPr lang="de-DE" dirty="0" err="1"/>
              <a:t>space</a:t>
            </a:r>
            <a:r>
              <a:rPr lang="de-DE" dirty="0"/>
              <a:t> </a:t>
            </a:r>
            <a:r>
              <a:rPr lang="de-DE" dirty="0" err="1"/>
              <a:t>of</a:t>
            </a:r>
            <a:r>
              <a:rPr lang="de-DE" dirty="0"/>
              <a:t> </a:t>
            </a:r>
            <a:r>
              <a:rPr lang="de-DE" dirty="0" err="1"/>
              <a:t>species</a:t>
            </a:r>
            <a:r>
              <a:rPr lang="de-DE" baseline="0" dirty="0"/>
              <a:t>, </a:t>
            </a:r>
            <a:r>
              <a:rPr lang="de-DE" baseline="0" dirty="0" err="1"/>
              <a:t>holes</a:t>
            </a:r>
            <a:r>
              <a:rPr lang="de-DE" baseline="0" dirty="0"/>
              <a:t> </a:t>
            </a:r>
            <a:r>
              <a:rPr lang="de-DE" baseline="0" dirty="0" err="1"/>
              <a:t>indicate</a:t>
            </a:r>
            <a:r>
              <a:rPr lang="de-DE" baseline="0" dirty="0"/>
              <a:t> </a:t>
            </a:r>
            <a:r>
              <a:rPr lang="de-DE" baseline="0" dirty="0" err="1"/>
              <a:t>species</a:t>
            </a:r>
            <a:r>
              <a:rPr lang="de-DE" baseline="0" dirty="0"/>
              <a:t> do not </a:t>
            </a:r>
            <a:r>
              <a:rPr lang="de-DE" baseline="0" dirty="0" err="1"/>
              <a:t>inhabit</a:t>
            </a:r>
            <a:r>
              <a:rPr lang="de-DE" baseline="0" dirty="0"/>
              <a:t> </a:t>
            </a:r>
            <a:r>
              <a:rPr lang="de-DE" baseline="0" dirty="0" err="1"/>
              <a:t>these</a:t>
            </a:r>
            <a:r>
              <a:rPr lang="de-DE" baseline="0" dirty="0"/>
              <a:t> </a:t>
            </a:r>
            <a:r>
              <a:rPr lang="de-DE" baseline="0" dirty="0" err="1"/>
              <a:t>places</a:t>
            </a:r>
            <a:r>
              <a:rPr lang="de-DE" baseline="0" dirty="0"/>
              <a:t>, e.g., </a:t>
            </a:r>
            <a:r>
              <a:rPr lang="en-US" dirty="0"/>
              <a:t>a hypothesis is that species with potential climate niches falling completely within a hole might not be able to migrate to nearby regions with more favorable climate and so become locally extinct (Burrows et al. 2014).</a:t>
            </a:r>
          </a:p>
          <a:p>
            <a:endParaRPr lang="de-DE" baseline="0" dirty="0"/>
          </a:p>
          <a:p>
            <a:pPr marL="0" indent="0">
              <a:buNone/>
            </a:pPr>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48</a:t>
            </a:fld>
            <a:endParaRPr lang="LID4096"/>
          </a:p>
        </p:txBody>
      </p:sp>
    </p:spTree>
    <p:extLst>
      <p:ext uri="{BB962C8B-B14F-4D97-AF65-F5344CB8AC3E}">
        <p14:creationId xmlns:p14="http://schemas.microsoft.com/office/powerpoint/2010/main" val="3207231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a:t>
            </a:fld>
            <a:endParaRPr lang="LID4096"/>
          </a:p>
        </p:txBody>
      </p:sp>
    </p:spTree>
    <p:extLst>
      <p:ext uri="{BB962C8B-B14F-4D97-AF65-F5344CB8AC3E}">
        <p14:creationId xmlns:p14="http://schemas.microsoft.com/office/powerpoint/2010/main" val="2946333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This project is on the Hawaiian islands</a:t>
            </a:r>
          </a:p>
          <a:p>
            <a:pPr marL="0" indent="0">
              <a:buNone/>
            </a:pPr>
            <a:r>
              <a:rPr lang="en-US" sz="1200" b="0" i="0" kern="1200" dirty="0">
                <a:solidFill>
                  <a:schemeClr val="tx1"/>
                </a:solidFill>
                <a:effectLst/>
                <a:latin typeface="+mn-lt"/>
                <a:ea typeface="+mn-ea"/>
                <a:cs typeface="+mn-cs"/>
              </a:rPr>
              <a:t>Excellent model system</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One of the most isolated oceanic archipelagos on earth: 3,000 km from the nearest continent.</a:t>
            </a:r>
          </a:p>
          <a:p>
            <a:pPr marL="685800" lvl="1" indent="-228600">
              <a:buAutoNum type="arabicPeriod"/>
            </a:pPr>
            <a:r>
              <a:rPr lang="en-US" sz="1200" b="0" i="0" kern="1200" dirty="0">
                <a:solidFill>
                  <a:schemeClr val="tx1"/>
                </a:solidFill>
                <a:effectLst/>
                <a:latin typeface="+mn-lt"/>
                <a:ea typeface="+mn-ea"/>
                <a:cs typeface="+mn-cs"/>
              </a:rPr>
              <a:t>Islands have large gradient of ages and sizes, from 0.5 to 5 Ma. </a:t>
            </a:r>
          </a:p>
          <a:p>
            <a:pPr marL="685800" lvl="1" indent="-228600">
              <a:buAutoNum type="arabicPeriod"/>
            </a:pPr>
            <a:r>
              <a:rPr lang="de-DE" sz="1200" b="0" i="0" kern="1200" dirty="0">
                <a:solidFill>
                  <a:schemeClr val="tx1"/>
                </a:solidFill>
                <a:effectLst/>
                <a:latin typeface="+mn-lt"/>
                <a:ea typeface="+mn-ea"/>
                <a:cs typeface="+mn-cs"/>
              </a:rPr>
              <a:t>Very s</a:t>
            </a:r>
            <a:r>
              <a:rPr lang="en-US" sz="1200" b="0" i="0" kern="1200" dirty="0" err="1">
                <a:solidFill>
                  <a:schemeClr val="tx1"/>
                </a:solidFill>
                <a:effectLst/>
                <a:latin typeface="+mn-lt"/>
                <a:ea typeface="+mn-ea"/>
                <a:cs typeface="+mn-cs"/>
              </a:rPr>
              <a:t>teep</a:t>
            </a:r>
            <a:r>
              <a:rPr lang="en-US" sz="1200" b="0" i="0" kern="1200" dirty="0">
                <a:solidFill>
                  <a:schemeClr val="tx1"/>
                </a:solidFill>
                <a:effectLst/>
                <a:latin typeface="+mn-lt"/>
                <a:ea typeface="+mn-ea"/>
                <a:cs typeface="+mn-cs"/>
              </a:rPr>
              <a:t> gradient of precipitation: ranging from 200 to more than 11 thousand mm of annual rain a year. </a:t>
            </a:r>
          </a:p>
          <a:p>
            <a:pPr marL="0" lvl="0" indent="0">
              <a:buNone/>
            </a:pPr>
            <a:endParaRPr lang="de-DE" sz="1200" b="0" i="0" kern="1200" dirty="0">
              <a:solidFill>
                <a:schemeClr val="tx1"/>
              </a:solidFill>
              <a:effectLst/>
              <a:latin typeface="+mn-lt"/>
              <a:ea typeface="+mn-ea"/>
              <a:cs typeface="+mn-cs"/>
            </a:endParaRPr>
          </a:p>
          <a:p>
            <a:pPr marL="0" lvl="0" indent="0">
              <a:buNone/>
            </a:pPr>
            <a:r>
              <a:rPr lang="en-US" sz="1200" b="0" i="0" kern="1200" noProof="0" dirty="0">
                <a:solidFill>
                  <a:schemeClr val="tx1"/>
                </a:solidFill>
                <a:effectLst/>
                <a:latin typeface="+mn-lt"/>
                <a:ea typeface="+mn-ea"/>
                <a:cs typeface="+mn-cs"/>
              </a:rPr>
              <a:t>LEFT: blue colors represent humid to super humid areas on the islands. </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a:t>
            </a:r>
          </a:p>
          <a:p>
            <a:pPr marL="0" indent="0">
              <a:buNone/>
            </a:pPr>
            <a:r>
              <a:rPr lang="en-US" sz="1200" b="0" i="0" kern="1200" dirty="0">
                <a:solidFill>
                  <a:schemeClr val="tx1"/>
                </a:solidFill>
                <a:effectLst/>
                <a:latin typeface="+mn-lt"/>
                <a:ea typeface="+mn-ea"/>
                <a:cs typeface="+mn-cs"/>
              </a:rPr>
              <a:t>Missing: </a:t>
            </a:r>
            <a:r>
              <a:rPr lang="en-US" sz="1200" b="0" i="0" kern="1200" dirty="0" err="1">
                <a:solidFill>
                  <a:schemeClr val="tx1"/>
                </a:solidFill>
                <a:effectLst/>
                <a:latin typeface="+mn-lt"/>
                <a:ea typeface="+mn-ea"/>
                <a:cs typeface="+mn-cs"/>
              </a:rPr>
              <a:t>Maloka’i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Lana’i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Kaho’olawe</a:t>
            </a:r>
            <a:endParaRPr lang="en-US" sz="1200" b="0" i="0" kern="1200" dirty="0">
              <a:solidFill>
                <a:schemeClr val="tx1"/>
              </a:solidFill>
              <a:effectLst/>
              <a:latin typeface="+mn-lt"/>
              <a:ea typeface="+mn-ea"/>
              <a:cs typeface="+mn-cs"/>
            </a:endParaRPr>
          </a:p>
          <a:p>
            <a:pPr marL="0" inden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A7F134-018A-484E-8994-0979893C17FB}" type="slidenum">
              <a:rPr lang="en-US" smtClean="0"/>
              <a:t>49</a:t>
            </a:fld>
            <a:endParaRPr lang="en-US"/>
          </a:p>
        </p:txBody>
      </p:sp>
    </p:spTree>
    <p:extLst>
      <p:ext uri="{BB962C8B-B14F-4D97-AF65-F5344CB8AC3E}">
        <p14:creationId xmlns:p14="http://schemas.microsoft.com/office/powerpoint/2010/main" val="3114797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b="0" i="0" kern="1200" dirty="0">
              <a:solidFill>
                <a:schemeClr val="tx1"/>
              </a:solidFill>
              <a:effectLst/>
              <a:latin typeface="+mn-lt"/>
              <a:ea typeface="+mn-ea"/>
              <a:cs typeface="+mn-cs"/>
            </a:endParaRPr>
          </a:p>
          <a:p>
            <a:pPr marL="0" inden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A7F134-018A-484E-8994-0979893C17FB}" type="slidenum">
              <a:rPr lang="en-US" smtClean="0"/>
              <a:t>50</a:t>
            </a:fld>
            <a:endParaRPr lang="en-US"/>
          </a:p>
        </p:txBody>
      </p:sp>
    </p:spTree>
    <p:extLst>
      <p:ext uri="{BB962C8B-B14F-4D97-AF65-F5344CB8AC3E}">
        <p14:creationId xmlns:p14="http://schemas.microsoft.com/office/powerpoint/2010/main" val="1842769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 </a:t>
            </a:r>
            <a:r>
              <a:rPr lang="en-US" noProof="0" dirty="0"/>
              <a:t>set me research question. </a:t>
            </a:r>
          </a:p>
        </p:txBody>
      </p:sp>
      <p:sp>
        <p:nvSpPr>
          <p:cNvPr id="4" name="Slide Number Placeholder 3"/>
          <p:cNvSpPr>
            <a:spLocks noGrp="1"/>
          </p:cNvSpPr>
          <p:nvPr>
            <p:ph type="sldNum" sz="quarter" idx="5"/>
          </p:nvPr>
        </p:nvSpPr>
        <p:spPr/>
        <p:txBody>
          <a:bodyPr/>
          <a:lstStyle/>
          <a:p>
            <a:fld id="{B4A7F134-018A-484E-8994-0979893C17FB}" type="slidenum">
              <a:rPr lang="en-US" smtClean="0"/>
              <a:t>51</a:t>
            </a:fld>
            <a:endParaRPr lang="en-US"/>
          </a:p>
        </p:txBody>
      </p:sp>
    </p:spTree>
    <p:extLst>
      <p:ext uri="{BB962C8B-B14F-4D97-AF65-F5344CB8AC3E}">
        <p14:creationId xmlns:p14="http://schemas.microsoft.com/office/powerpoint/2010/main" val="39997009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How to estimate HV following Blonder approcah</a:t>
            </a:r>
          </a:p>
          <a:p>
            <a:r>
              <a:rPr lang="de-DE" dirty="0"/>
              <a:t>1. Collect/gather</a:t>
            </a:r>
            <a:r>
              <a:rPr lang="de-DE" baseline="0" dirty="0"/>
              <a:t> </a:t>
            </a:r>
            <a:r>
              <a:rPr lang="de-DE" dirty="0"/>
              <a:t>you traits.</a:t>
            </a:r>
          </a:p>
          <a:p>
            <a:r>
              <a:rPr lang="de-DE" dirty="0"/>
              <a:t>2. Use tranformation</a:t>
            </a:r>
            <a:r>
              <a:rPr lang="de-DE" baseline="0" dirty="0"/>
              <a:t> if you trait-data has different order of magnitude. For intance seed mass: there are plants with microscopic seeds (micrograms), to plants with seeds heavier than 20 kg.</a:t>
            </a:r>
          </a:p>
          <a:p>
            <a:r>
              <a:rPr lang="de-DE" baseline="0" dirty="0"/>
              <a:t>3. Deal with missing values. Ideally you impute/predict missing values because </a:t>
            </a:r>
            <a:r>
              <a:rPr lang="en-US" baseline="0" dirty="0"/>
              <a:t>delete species with missing data for the calculation of diversity indices may introduce bias (</a:t>
            </a:r>
            <a:r>
              <a:rPr lang="en-US" dirty="0" err="1">
                <a:effectLst/>
              </a:rPr>
              <a:t>Taugourdeau</a:t>
            </a:r>
            <a:r>
              <a:rPr lang="en-US" dirty="0">
                <a:effectLst/>
              </a:rPr>
              <a:t> et al 2014</a:t>
            </a:r>
            <a:r>
              <a:rPr lang="en-US" baseline="0" dirty="0"/>
              <a:t>).</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52</a:t>
            </a:fld>
            <a:endParaRPr lang="en-US"/>
          </a:p>
        </p:txBody>
      </p:sp>
    </p:spTree>
    <p:extLst>
      <p:ext uri="{BB962C8B-B14F-4D97-AF65-F5344CB8AC3E}">
        <p14:creationId xmlns:p14="http://schemas.microsoft.com/office/powerpoint/2010/main" val="618305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should use the lowest dimensionality possible for the Blonder approach.</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53</a:t>
            </a:fld>
            <a:endParaRPr lang="en-US"/>
          </a:p>
        </p:txBody>
      </p:sp>
    </p:spTree>
    <p:extLst>
      <p:ext uri="{BB962C8B-B14F-4D97-AF65-F5344CB8AC3E}">
        <p14:creationId xmlns:p14="http://schemas.microsoft.com/office/powerpoint/2010/main" val="1420483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FD A distance-based framework to compute multidimensional functional diversity </a:t>
            </a:r>
          </a:p>
          <a:p>
            <a:pPr marL="228600" indent="-228600">
              <a:buAutoNum type="arabicPeriod"/>
            </a:pPr>
            <a:r>
              <a:rPr lang="en-US" dirty="0"/>
              <a:t>Once the species-species distance matrix is obtained, if variables are continuous then axes can be represented in Euclidean space. </a:t>
            </a:r>
          </a:p>
          <a:p>
            <a:pPr marL="228600" indent="-228600">
              <a:buAutoNum type="arabicPeriod"/>
            </a:pPr>
            <a:r>
              <a:rPr lang="en-US" dirty="0"/>
              <a:t>Principal coordinates analysis (</a:t>
            </a:r>
            <a:r>
              <a:rPr lang="en-US" dirty="0" err="1"/>
              <a:t>PCoA</a:t>
            </a:r>
            <a:r>
              <a:rPr lang="en-US" dirty="0"/>
              <a:t>) is performed on the corrected species-species distance matrix. The </a:t>
            </a:r>
            <a:r>
              <a:rPr lang="en-US" b="1" dirty="0"/>
              <a:t>resulting </a:t>
            </a:r>
            <a:r>
              <a:rPr lang="en-US" b="1" dirty="0" err="1"/>
              <a:t>PCoA</a:t>
            </a:r>
            <a:r>
              <a:rPr lang="en-US" b="1" dirty="0"/>
              <a:t> axes are used as the new ‘traits’ </a:t>
            </a:r>
            <a:r>
              <a:rPr lang="en-US" dirty="0"/>
              <a:t>to compute the three indices of </a:t>
            </a:r>
            <a:r>
              <a:rPr lang="en-US" dirty="0" err="1"/>
              <a:t>Villéger</a:t>
            </a:r>
            <a:r>
              <a:rPr lang="en-US" dirty="0"/>
              <a:t> et al. (2008): </a:t>
            </a:r>
            <a:r>
              <a:rPr lang="en-US" dirty="0" err="1"/>
              <a:t>FRic</a:t>
            </a:r>
            <a:r>
              <a:rPr lang="en-US" dirty="0"/>
              <a:t>, </a:t>
            </a:r>
            <a:r>
              <a:rPr lang="en-US" dirty="0" err="1"/>
              <a:t>FEve</a:t>
            </a:r>
            <a:r>
              <a:rPr lang="en-US" dirty="0"/>
              <a:t>, and </a:t>
            </a:r>
            <a:r>
              <a:rPr lang="en-US" dirty="0" err="1"/>
              <a:t>FDiv</a:t>
            </a:r>
            <a:r>
              <a:rPr lang="en-US" dirty="0"/>
              <a:t>. For </a:t>
            </a:r>
            <a:r>
              <a:rPr lang="en-US" dirty="0" err="1"/>
              <a:t>FEve</a:t>
            </a:r>
            <a:r>
              <a:rPr lang="en-US" dirty="0"/>
              <a:t>, there is no limit on the number of traits that can be used, so all </a:t>
            </a:r>
            <a:r>
              <a:rPr lang="en-US" dirty="0" err="1"/>
              <a:t>PCoA</a:t>
            </a:r>
            <a:r>
              <a:rPr lang="en-US" dirty="0"/>
              <a:t> axes are used.</a:t>
            </a:r>
          </a:p>
          <a:p>
            <a:pPr marL="228600" indent="-228600">
              <a:buAutoNum type="arabicPeriod"/>
            </a:pPr>
            <a:endParaRPr lang="en-US" dirty="0"/>
          </a:p>
          <a:p>
            <a:pPr marL="0" indent="0">
              <a:buNone/>
            </a:pPr>
            <a:r>
              <a:rPr lang="en-US" sz="1200" b="0" i="0" kern="1200" dirty="0">
                <a:solidFill>
                  <a:schemeClr val="tx1"/>
                </a:solidFill>
                <a:effectLst/>
                <a:latin typeface="+mn-lt"/>
                <a:ea typeface="+mn-ea"/>
                <a:cs typeface="+mn-cs"/>
              </a:rPr>
              <a:t>While </a:t>
            </a:r>
            <a:r>
              <a:rPr lang="en-US" sz="1200" b="1" i="0" kern="1200" dirty="0">
                <a:solidFill>
                  <a:schemeClr val="tx1"/>
                </a:solidFill>
                <a:effectLst/>
                <a:latin typeface="+mn-lt"/>
                <a:ea typeface="+mn-ea"/>
                <a:cs typeface="+mn-cs"/>
              </a:rPr>
              <a:t>PCA</a:t>
            </a:r>
            <a:r>
              <a:rPr lang="en-US" sz="1200" b="0" i="0" kern="1200" dirty="0">
                <a:solidFill>
                  <a:schemeClr val="tx1"/>
                </a:solidFill>
                <a:effectLst/>
                <a:latin typeface="+mn-lt"/>
                <a:ea typeface="+mn-ea"/>
                <a:cs typeface="+mn-cs"/>
              </a:rPr>
              <a:t> is based on Euclidean distances, </a:t>
            </a:r>
            <a:r>
              <a:rPr lang="en-US" sz="1200" b="1" i="0" kern="1200" dirty="0" err="1">
                <a:solidFill>
                  <a:schemeClr val="tx1"/>
                </a:solidFill>
                <a:effectLst/>
                <a:latin typeface="+mn-lt"/>
                <a:ea typeface="+mn-ea"/>
                <a:cs typeface="+mn-cs"/>
              </a:rPr>
              <a:t>PCoA</a:t>
            </a:r>
            <a:r>
              <a:rPr lang="en-US" sz="1200" b="0" i="0" kern="1200" dirty="0">
                <a:solidFill>
                  <a:schemeClr val="tx1"/>
                </a:solidFill>
                <a:effectLst/>
                <a:latin typeface="+mn-lt"/>
                <a:ea typeface="+mn-ea"/>
                <a:cs typeface="+mn-cs"/>
              </a:rPr>
              <a:t> can handle (dis)similarity matrices calculated from quantitative, semi-quantitative, qualitative, and mixed variables.</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54</a:t>
            </a:fld>
            <a:endParaRPr lang="en-US"/>
          </a:p>
        </p:txBody>
      </p:sp>
    </p:spTree>
    <p:extLst>
      <p:ext uri="{BB962C8B-B14F-4D97-AF65-F5344CB8AC3E}">
        <p14:creationId xmlns:p14="http://schemas.microsoft.com/office/powerpoint/2010/main" val="4101275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6</a:t>
            </a:fld>
            <a:endParaRPr lang="LID4096"/>
          </a:p>
        </p:txBody>
      </p:sp>
    </p:spTree>
    <p:extLst>
      <p:ext uri="{BB962C8B-B14F-4D97-AF65-F5344CB8AC3E}">
        <p14:creationId xmlns:p14="http://schemas.microsoft.com/office/powerpoint/2010/main" val="2971726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sz="12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7</a:t>
            </a:fld>
            <a:endParaRPr lang="LID4096"/>
          </a:p>
        </p:txBody>
      </p:sp>
    </p:spTree>
    <p:extLst>
      <p:ext uri="{BB962C8B-B14F-4D97-AF65-F5344CB8AC3E}">
        <p14:creationId xmlns:p14="http://schemas.microsoft.com/office/powerpoint/2010/main" val="3171352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8</a:t>
            </a:fld>
            <a:endParaRPr lang="LID4096"/>
          </a:p>
        </p:txBody>
      </p:sp>
    </p:spTree>
    <p:extLst>
      <p:ext uri="{BB962C8B-B14F-4D97-AF65-F5344CB8AC3E}">
        <p14:creationId xmlns:p14="http://schemas.microsoft.com/office/powerpoint/2010/main" val="2636875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9</a:t>
            </a:fld>
            <a:endParaRPr lang="LID4096"/>
          </a:p>
        </p:txBody>
      </p:sp>
    </p:spTree>
    <p:extLst>
      <p:ext uri="{BB962C8B-B14F-4D97-AF65-F5344CB8AC3E}">
        <p14:creationId xmlns:p14="http://schemas.microsoft.com/office/powerpoint/2010/main" val="3346626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10</a:t>
            </a:fld>
            <a:endParaRPr lang="LID4096"/>
          </a:p>
        </p:txBody>
      </p:sp>
    </p:spTree>
    <p:extLst>
      <p:ext uri="{BB962C8B-B14F-4D97-AF65-F5344CB8AC3E}">
        <p14:creationId xmlns:p14="http://schemas.microsoft.com/office/powerpoint/2010/main" val="2624818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02F6-555D-474C-9633-849FB85DA4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31362D97-5648-4FDE-BD63-9AA8F34BF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93D95B9C-10C6-4FCE-9FB0-031AC3E67B02}"/>
              </a:ext>
            </a:extLst>
          </p:cNvPr>
          <p:cNvSpPr>
            <a:spLocks noGrp="1"/>
          </p:cNvSpPr>
          <p:nvPr>
            <p:ph type="dt" sz="half" idx="10"/>
          </p:nvPr>
        </p:nvSpPr>
        <p:spPr/>
        <p:txBody>
          <a:bodyPr/>
          <a:lstStyle/>
          <a:p>
            <a:fld id="{D7AE7823-FD65-49B3-A2B3-5F523F801C47}" type="datetime1">
              <a:rPr lang="LID4096" smtClean="0"/>
              <a:t>01/27/2022</a:t>
            </a:fld>
            <a:endParaRPr lang="LID4096"/>
          </a:p>
        </p:txBody>
      </p:sp>
      <p:sp>
        <p:nvSpPr>
          <p:cNvPr id="5" name="Footer Placeholder 4">
            <a:extLst>
              <a:ext uri="{FF2B5EF4-FFF2-40B4-BE49-F238E27FC236}">
                <a16:creationId xmlns:a16="http://schemas.microsoft.com/office/drawing/2014/main" id="{F79BCB70-9C0B-451B-9789-38B3F18BA33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547ADD8-97A6-483E-85ED-2A7EC52515E1}"/>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31074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2FA7-ACFA-4362-BC9E-228BAC46D045}"/>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FC101D8-6764-4029-A6DD-7A6933AEEF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95805AF-DD62-47F1-AF83-ABA220DCCD56}"/>
              </a:ext>
            </a:extLst>
          </p:cNvPr>
          <p:cNvSpPr>
            <a:spLocks noGrp="1"/>
          </p:cNvSpPr>
          <p:nvPr>
            <p:ph type="dt" sz="half" idx="10"/>
          </p:nvPr>
        </p:nvSpPr>
        <p:spPr/>
        <p:txBody>
          <a:bodyPr/>
          <a:lstStyle/>
          <a:p>
            <a:fld id="{73E1BFA7-B032-4C61-80DC-111667DD1418}" type="datetime1">
              <a:rPr lang="LID4096" smtClean="0"/>
              <a:t>01/27/2022</a:t>
            </a:fld>
            <a:endParaRPr lang="LID4096"/>
          </a:p>
        </p:txBody>
      </p:sp>
      <p:sp>
        <p:nvSpPr>
          <p:cNvPr id="5" name="Footer Placeholder 4">
            <a:extLst>
              <a:ext uri="{FF2B5EF4-FFF2-40B4-BE49-F238E27FC236}">
                <a16:creationId xmlns:a16="http://schemas.microsoft.com/office/drawing/2014/main" id="{B26B1F2A-CEC5-4875-94C5-D5F0E0CDE53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716922A-9071-4094-887E-E0FBE106D0A2}"/>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427701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102582-56F0-4DCD-AD44-BA23448752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E223854-50E7-468B-BAAD-FCBC360BD7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8F54C20-81E5-4E5E-8169-96587B39E996}"/>
              </a:ext>
            </a:extLst>
          </p:cNvPr>
          <p:cNvSpPr>
            <a:spLocks noGrp="1"/>
          </p:cNvSpPr>
          <p:nvPr>
            <p:ph type="dt" sz="half" idx="10"/>
          </p:nvPr>
        </p:nvSpPr>
        <p:spPr/>
        <p:txBody>
          <a:bodyPr/>
          <a:lstStyle/>
          <a:p>
            <a:fld id="{D134B2AD-6FDE-4EB6-9F5B-65CF4022F569}" type="datetime1">
              <a:rPr lang="LID4096" smtClean="0"/>
              <a:t>01/27/2022</a:t>
            </a:fld>
            <a:endParaRPr lang="LID4096"/>
          </a:p>
        </p:txBody>
      </p:sp>
      <p:sp>
        <p:nvSpPr>
          <p:cNvPr id="5" name="Footer Placeholder 4">
            <a:extLst>
              <a:ext uri="{FF2B5EF4-FFF2-40B4-BE49-F238E27FC236}">
                <a16:creationId xmlns:a16="http://schemas.microsoft.com/office/drawing/2014/main" id="{6BB5C07E-2A37-4B14-9D85-059AC96B373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BB4BBA0-02AB-472D-A424-087C233110AA}"/>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3441895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2BAD-F329-46EB-9552-CD5AC57CC305}"/>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4720FCC-8DF4-4A3D-9266-EA37B5E6BD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CD64B54-0FA0-4B67-9100-AD89C0B3ADAC}"/>
              </a:ext>
            </a:extLst>
          </p:cNvPr>
          <p:cNvSpPr>
            <a:spLocks noGrp="1"/>
          </p:cNvSpPr>
          <p:nvPr>
            <p:ph type="dt" sz="half" idx="10"/>
          </p:nvPr>
        </p:nvSpPr>
        <p:spPr/>
        <p:txBody>
          <a:bodyPr/>
          <a:lstStyle/>
          <a:p>
            <a:fld id="{AA6CCE04-7C3B-489A-8171-A94CB61EA543}" type="datetime1">
              <a:rPr lang="LID4096" smtClean="0"/>
              <a:t>01/27/2022</a:t>
            </a:fld>
            <a:endParaRPr lang="LID4096"/>
          </a:p>
        </p:txBody>
      </p:sp>
      <p:sp>
        <p:nvSpPr>
          <p:cNvPr id="5" name="Footer Placeholder 4">
            <a:extLst>
              <a:ext uri="{FF2B5EF4-FFF2-40B4-BE49-F238E27FC236}">
                <a16:creationId xmlns:a16="http://schemas.microsoft.com/office/drawing/2014/main" id="{560C0A6C-9B17-4713-8C48-82FEC379B9A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949FD1E-092B-44B9-B1A8-538BB2CBE293}"/>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00583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913A-3804-4F62-894F-4D1F78F6A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D55DCCA-E85E-406E-BAC2-416D088F82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E7113F6-F28F-4925-B6EB-044C38F70A00}"/>
              </a:ext>
            </a:extLst>
          </p:cNvPr>
          <p:cNvSpPr>
            <a:spLocks noGrp="1"/>
          </p:cNvSpPr>
          <p:nvPr>
            <p:ph type="dt" sz="half" idx="10"/>
          </p:nvPr>
        </p:nvSpPr>
        <p:spPr/>
        <p:txBody>
          <a:bodyPr/>
          <a:lstStyle/>
          <a:p>
            <a:fld id="{481DE4D8-C422-4AE2-86FF-78853F8B8414}" type="datetime1">
              <a:rPr lang="LID4096" smtClean="0"/>
              <a:t>01/27/2022</a:t>
            </a:fld>
            <a:endParaRPr lang="LID4096"/>
          </a:p>
        </p:txBody>
      </p:sp>
      <p:sp>
        <p:nvSpPr>
          <p:cNvPr id="5" name="Footer Placeholder 4">
            <a:extLst>
              <a:ext uri="{FF2B5EF4-FFF2-40B4-BE49-F238E27FC236}">
                <a16:creationId xmlns:a16="http://schemas.microsoft.com/office/drawing/2014/main" id="{892E926F-32C2-41A7-9DD8-17A706E8BE4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9777E6F-BD61-4F67-BA81-FAF6CE3214C0}"/>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366541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97634-09CF-4605-B3A1-024502B50441}"/>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9C562BD-C4B8-43F4-B778-20EABC01F1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41DEB9F6-D8A7-46A0-858D-F818F7BA47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832EB15F-2592-478E-9AB6-B9044E617A3D}"/>
              </a:ext>
            </a:extLst>
          </p:cNvPr>
          <p:cNvSpPr>
            <a:spLocks noGrp="1"/>
          </p:cNvSpPr>
          <p:nvPr>
            <p:ph type="dt" sz="half" idx="10"/>
          </p:nvPr>
        </p:nvSpPr>
        <p:spPr/>
        <p:txBody>
          <a:bodyPr/>
          <a:lstStyle/>
          <a:p>
            <a:fld id="{A042C20E-6DDF-4298-B53E-73890D733AEF}" type="datetime1">
              <a:rPr lang="LID4096" smtClean="0"/>
              <a:t>01/27/2022</a:t>
            </a:fld>
            <a:endParaRPr lang="LID4096"/>
          </a:p>
        </p:txBody>
      </p:sp>
      <p:sp>
        <p:nvSpPr>
          <p:cNvPr id="6" name="Footer Placeholder 5">
            <a:extLst>
              <a:ext uri="{FF2B5EF4-FFF2-40B4-BE49-F238E27FC236}">
                <a16:creationId xmlns:a16="http://schemas.microsoft.com/office/drawing/2014/main" id="{1D6F3D23-665A-47D1-9346-8DD11D0271B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286867AB-C4F9-4A40-8683-50FD74B3AA0A}"/>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805355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3882-70C6-4DF6-949B-CF0815DD0B9E}"/>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F0C8FD5-94DB-4FA3-9DF8-3D0379ACE8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8C6D0D-3F9F-48AE-ACC7-5C44FC11C7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8B0126C8-11D1-4A0C-99DF-7AE4AFD58D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BB35652-404C-4435-94A7-A6BA94C677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2600E37-6F88-40E8-A4E3-4A76A5FA0B23}"/>
              </a:ext>
            </a:extLst>
          </p:cNvPr>
          <p:cNvSpPr>
            <a:spLocks noGrp="1"/>
          </p:cNvSpPr>
          <p:nvPr>
            <p:ph type="dt" sz="half" idx="10"/>
          </p:nvPr>
        </p:nvSpPr>
        <p:spPr/>
        <p:txBody>
          <a:bodyPr/>
          <a:lstStyle/>
          <a:p>
            <a:fld id="{849B97A7-5977-4DAB-B9E0-FA43D9C67E12}" type="datetime1">
              <a:rPr lang="LID4096" smtClean="0"/>
              <a:t>01/27/2022</a:t>
            </a:fld>
            <a:endParaRPr lang="LID4096"/>
          </a:p>
        </p:txBody>
      </p:sp>
      <p:sp>
        <p:nvSpPr>
          <p:cNvPr id="8" name="Footer Placeholder 7">
            <a:extLst>
              <a:ext uri="{FF2B5EF4-FFF2-40B4-BE49-F238E27FC236}">
                <a16:creationId xmlns:a16="http://schemas.microsoft.com/office/drawing/2014/main" id="{42709D04-368E-4A78-94A0-AEE73D576330}"/>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96023E2D-6A1C-4551-83DC-CF74BA5147B1}"/>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97954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B95D-9E7A-4A23-80A5-7DB3E8645CF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847D56C9-7633-42BC-B8C5-3E239A8191B3}"/>
              </a:ext>
            </a:extLst>
          </p:cNvPr>
          <p:cNvSpPr>
            <a:spLocks noGrp="1"/>
          </p:cNvSpPr>
          <p:nvPr>
            <p:ph type="dt" sz="half" idx="10"/>
          </p:nvPr>
        </p:nvSpPr>
        <p:spPr/>
        <p:txBody>
          <a:bodyPr/>
          <a:lstStyle/>
          <a:p>
            <a:fld id="{C057748B-A1FB-4641-834D-10D48F813CC4}" type="datetime1">
              <a:rPr lang="LID4096" smtClean="0"/>
              <a:t>01/27/2022</a:t>
            </a:fld>
            <a:endParaRPr lang="LID4096"/>
          </a:p>
        </p:txBody>
      </p:sp>
      <p:sp>
        <p:nvSpPr>
          <p:cNvPr id="4" name="Footer Placeholder 3">
            <a:extLst>
              <a:ext uri="{FF2B5EF4-FFF2-40B4-BE49-F238E27FC236}">
                <a16:creationId xmlns:a16="http://schemas.microsoft.com/office/drawing/2014/main" id="{4222DF11-7558-47CE-842B-983DDF4C6880}"/>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64C4515-A94C-4566-A493-7600E95D2AD4}"/>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08328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679D1-FEC0-43D1-B91E-FF6A405ECAA1}"/>
              </a:ext>
            </a:extLst>
          </p:cNvPr>
          <p:cNvSpPr>
            <a:spLocks noGrp="1"/>
          </p:cNvSpPr>
          <p:nvPr>
            <p:ph type="dt" sz="half" idx="10"/>
          </p:nvPr>
        </p:nvSpPr>
        <p:spPr/>
        <p:txBody>
          <a:bodyPr/>
          <a:lstStyle/>
          <a:p>
            <a:fld id="{A1A2B7FA-3DA6-4AB3-B8B7-C9D38C7A94BB}" type="datetime1">
              <a:rPr lang="LID4096" smtClean="0"/>
              <a:t>01/27/2022</a:t>
            </a:fld>
            <a:endParaRPr lang="LID4096"/>
          </a:p>
        </p:txBody>
      </p:sp>
      <p:sp>
        <p:nvSpPr>
          <p:cNvPr id="3" name="Footer Placeholder 2">
            <a:extLst>
              <a:ext uri="{FF2B5EF4-FFF2-40B4-BE49-F238E27FC236}">
                <a16:creationId xmlns:a16="http://schemas.microsoft.com/office/drawing/2014/main" id="{2D2B554A-27A7-4DFC-A181-DD551F899A1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E15943B3-7C92-4B60-9F17-C51E91C9014D}"/>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794464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2D86-E0D9-4764-8D92-F4BFC5DE2E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46B30B7-0545-4DC9-9CCB-C421C706E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50879453-7958-4B8A-BD8C-229727B4F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332E93-BCE4-491C-9541-B670B92FA88A}"/>
              </a:ext>
            </a:extLst>
          </p:cNvPr>
          <p:cNvSpPr>
            <a:spLocks noGrp="1"/>
          </p:cNvSpPr>
          <p:nvPr>
            <p:ph type="dt" sz="half" idx="10"/>
          </p:nvPr>
        </p:nvSpPr>
        <p:spPr/>
        <p:txBody>
          <a:bodyPr/>
          <a:lstStyle/>
          <a:p>
            <a:fld id="{35329121-678B-4D32-AEDF-14C518F6B9B5}" type="datetime1">
              <a:rPr lang="LID4096" smtClean="0"/>
              <a:t>01/27/2022</a:t>
            </a:fld>
            <a:endParaRPr lang="LID4096"/>
          </a:p>
        </p:txBody>
      </p:sp>
      <p:sp>
        <p:nvSpPr>
          <p:cNvPr id="6" name="Footer Placeholder 5">
            <a:extLst>
              <a:ext uri="{FF2B5EF4-FFF2-40B4-BE49-F238E27FC236}">
                <a16:creationId xmlns:a16="http://schemas.microsoft.com/office/drawing/2014/main" id="{2C3FFBCD-4B5F-4CAA-ADBD-3D3DA2C2977C}"/>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EA2025E-8790-4629-BBB6-8506DBD7F25F}"/>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59786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2B3-1A37-4D81-B109-FEF5AE3547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70FFD2AA-134D-40EE-9D6E-23B00BCAAC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4F4E76A2-EF69-4889-8157-6A181D478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C28080-27F4-4478-A904-C088052D2822}"/>
              </a:ext>
            </a:extLst>
          </p:cNvPr>
          <p:cNvSpPr>
            <a:spLocks noGrp="1"/>
          </p:cNvSpPr>
          <p:nvPr>
            <p:ph type="dt" sz="half" idx="10"/>
          </p:nvPr>
        </p:nvSpPr>
        <p:spPr/>
        <p:txBody>
          <a:bodyPr/>
          <a:lstStyle/>
          <a:p>
            <a:fld id="{96533083-C599-4EF8-A467-9AE0E13A5521}" type="datetime1">
              <a:rPr lang="LID4096" smtClean="0"/>
              <a:t>01/27/2022</a:t>
            </a:fld>
            <a:endParaRPr lang="LID4096"/>
          </a:p>
        </p:txBody>
      </p:sp>
      <p:sp>
        <p:nvSpPr>
          <p:cNvPr id="6" name="Footer Placeholder 5">
            <a:extLst>
              <a:ext uri="{FF2B5EF4-FFF2-40B4-BE49-F238E27FC236}">
                <a16:creationId xmlns:a16="http://schemas.microsoft.com/office/drawing/2014/main" id="{2A2BAA55-C9BB-4364-BAA6-805ECC8EACB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9C61448-DE1C-4DBA-9C7E-DD7273481D13}"/>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185540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EF486-04B7-4A2D-85EE-05A6E42AC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9BE22853-CE0E-4F85-9ADE-531E49E88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6B8E21E-8D4C-4A14-AD91-0C8320D55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A0D00-B9D7-4286-90B2-33F70E145B7C}" type="datetime1">
              <a:rPr lang="LID4096" smtClean="0"/>
              <a:t>01/27/2022</a:t>
            </a:fld>
            <a:endParaRPr lang="LID4096"/>
          </a:p>
        </p:txBody>
      </p:sp>
      <p:sp>
        <p:nvSpPr>
          <p:cNvPr id="5" name="Footer Placeholder 4">
            <a:extLst>
              <a:ext uri="{FF2B5EF4-FFF2-40B4-BE49-F238E27FC236}">
                <a16:creationId xmlns:a16="http://schemas.microsoft.com/office/drawing/2014/main" id="{BEA6B53D-6438-4610-9216-5B6FD82AE0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6CDFCD30-9E87-491F-B8EA-782488680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C8D7F-9C84-47C4-B132-BAD03B6622AA}" type="slidenum">
              <a:rPr lang="LID4096" smtClean="0"/>
              <a:t>‹#›</a:t>
            </a:fld>
            <a:endParaRPr lang="LID4096"/>
          </a:p>
        </p:txBody>
      </p:sp>
    </p:spTree>
    <p:extLst>
      <p:ext uri="{BB962C8B-B14F-4D97-AF65-F5344CB8AC3E}">
        <p14:creationId xmlns:p14="http://schemas.microsoft.com/office/powerpoint/2010/main" val="904782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emma.ladouceur@idiv.de" TargetMode="External"/><Relationship Id="rId4" Type="http://schemas.openxmlformats.org/officeDocument/2006/relationships/hyperlink" Target="mailto:paola.barajas@idiv.de"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9.png"/><Relationship Id="rId7" Type="http://schemas.openxmlformats.org/officeDocument/2006/relationships/image" Target="../media/image11.png"/><Relationship Id="rId12" Type="http://schemas.microsoft.com/office/2007/relationships/hdphoto" Target="../media/hdphoto1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13.png"/><Relationship Id="rId5" Type="http://schemas.openxmlformats.org/officeDocument/2006/relationships/image" Target="../media/image10.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12.wdp"/><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12.wdp"/><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5.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png"/><Relationship Id="rId1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4A3A97-85DA-485F-872F-E193F0952FD2}"/>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9E344191-0B7C-40CB-B6E3-89EFFC55A963}"/>
              </a:ext>
            </a:extLst>
          </p:cNvPr>
          <p:cNvSpPr>
            <a:spLocks noGrp="1"/>
          </p:cNvSpPr>
          <p:nvPr>
            <p:ph type="ctrTitle"/>
          </p:nvPr>
        </p:nvSpPr>
        <p:spPr>
          <a:xfrm>
            <a:off x="1301750" y="1558925"/>
            <a:ext cx="6737350" cy="3740150"/>
          </a:xfrm>
        </p:spPr>
        <p:txBody>
          <a:bodyPr>
            <a:noAutofit/>
          </a:bodyPr>
          <a:lstStyle/>
          <a:p>
            <a:pPr algn="l"/>
            <a:r>
              <a:rPr lang="en-US" dirty="0"/>
              <a:t>Trait-Based </a:t>
            </a:r>
            <a:br>
              <a:rPr lang="en-US" dirty="0"/>
            </a:br>
            <a:r>
              <a:rPr lang="en-US" dirty="0"/>
              <a:t>Functional Ecology </a:t>
            </a:r>
            <a:br>
              <a:rPr lang="en-US" dirty="0"/>
            </a:br>
            <a:br>
              <a:rPr lang="en-US" dirty="0"/>
            </a:br>
            <a:r>
              <a:rPr lang="en-US" sz="3000" dirty="0">
                <a:latin typeface="+mn-lt"/>
              </a:rPr>
              <a:t>Paola Barajas &amp; </a:t>
            </a:r>
            <a:r>
              <a:rPr lang="en-GB" sz="3000" dirty="0">
                <a:latin typeface="+mn-lt"/>
              </a:rPr>
              <a:t> Emma Ladouceur</a:t>
            </a:r>
            <a:br>
              <a:rPr lang="en-US" sz="3000" dirty="0"/>
            </a:br>
            <a:r>
              <a:rPr lang="en-US" sz="1800" b="1" dirty="0">
                <a:hlinkClick r:id="rId4"/>
              </a:rPr>
              <a:t>paola.barajas@idiv.de</a:t>
            </a:r>
            <a:r>
              <a:rPr lang="en-US" sz="1800" b="1" dirty="0"/>
              <a:t>            </a:t>
            </a:r>
            <a:r>
              <a:rPr lang="en-GB" sz="1800" b="1" u="sng" dirty="0">
                <a:hlinkClick r:id="rId5"/>
              </a:rPr>
              <a:t>emma.ladouceur@idiv.de</a:t>
            </a:r>
            <a:br>
              <a:rPr lang="en-US" sz="2000" b="1" dirty="0"/>
            </a:br>
            <a:endParaRPr lang="en-US" sz="2000" b="1" dirty="0"/>
          </a:p>
        </p:txBody>
      </p:sp>
      <p:sp>
        <p:nvSpPr>
          <p:cNvPr id="8" name="Rectangle 7">
            <a:extLst>
              <a:ext uri="{FF2B5EF4-FFF2-40B4-BE49-F238E27FC236}">
                <a16:creationId xmlns:a16="http://schemas.microsoft.com/office/drawing/2014/main" id="{013FB1A9-6561-48DE-A292-30C1C3534621}"/>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Tree>
    <p:extLst>
      <p:ext uri="{BB962C8B-B14F-4D97-AF65-F5344CB8AC3E}">
        <p14:creationId xmlns:p14="http://schemas.microsoft.com/office/powerpoint/2010/main" val="2268583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443AEC-8878-4015-A3BD-18C2A6CA3D76}"/>
              </a:ext>
            </a:extLst>
          </p:cNvPr>
          <p:cNvSpPr>
            <a:spLocks noGrp="1"/>
          </p:cNvSpPr>
          <p:nvPr>
            <p:ph type="sldNum" sz="quarter" idx="12"/>
          </p:nvPr>
        </p:nvSpPr>
        <p:spPr/>
        <p:txBody>
          <a:bodyPr/>
          <a:lstStyle/>
          <a:p>
            <a:fld id="{C73C8D7F-9C84-47C4-B132-BAD03B6622AA}" type="slidenum">
              <a:rPr lang="LID4096" smtClean="0"/>
              <a:t>10</a:t>
            </a:fld>
            <a:endParaRPr lang="LID4096"/>
          </a:p>
        </p:txBody>
      </p:sp>
      <p:pic>
        <p:nvPicPr>
          <p:cNvPr id="3" name="Picture 2">
            <a:extLst>
              <a:ext uri="{FF2B5EF4-FFF2-40B4-BE49-F238E27FC236}">
                <a16:creationId xmlns:a16="http://schemas.microsoft.com/office/drawing/2014/main" id="{FB5E94B6-D128-4AEF-BCC2-C59CB4167E2F}"/>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096000" y="200326"/>
            <a:ext cx="5804562" cy="2538528"/>
          </a:xfrm>
          <a:prstGeom prst="rect">
            <a:avLst/>
          </a:prstGeom>
          <a:ln>
            <a:solidFill>
              <a:schemeClr val="bg2"/>
            </a:solidFill>
          </a:ln>
        </p:spPr>
      </p:pic>
      <p:pic>
        <p:nvPicPr>
          <p:cNvPr id="5" name="Picture 4">
            <a:extLst>
              <a:ext uri="{FF2B5EF4-FFF2-40B4-BE49-F238E27FC236}">
                <a16:creationId xmlns:a16="http://schemas.microsoft.com/office/drawing/2014/main" id="{D97F0CDD-97A4-45A1-9B8E-3C2732B1A1CF}"/>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223453" y="2738854"/>
            <a:ext cx="5711690" cy="2167037"/>
          </a:xfrm>
          <a:prstGeom prst="rect">
            <a:avLst/>
          </a:prstGeom>
          <a:ln>
            <a:solidFill>
              <a:schemeClr val="bg2"/>
            </a:solidFill>
          </a:ln>
        </p:spPr>
      </p:pic>
      <p:pic>
        <p:nvPicPr>
          <p:cNvPr id="6" name="Picture 5">
            <a:extLst>
              <a:ext uri="{FF2B5EF4-FFF2-40B4-BE49-F238E27FC236}">
                <a16:creationId xmlns:a16="http://schemas.microsoft.com/office/drawing/2014/main" id="{888AE595-A4F6-4B87-8E31-04E191AEDB5B}"/>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245002" y="422950"/>
            <a:ext cx="5668593" cy="2052422"/>
          </a:xfrm>
          <a:prstGeom prst="rect">
            <a:avLst/>
          </a:prstGeom>
          <a:ln>
            <a:solidFill>
              <a:schemeClr val="bg2"/>
            </a:solidFill>
          </a:ln>
        </p:spPr>
      </p:pic>
      <p:pic>
        <p:nvPicPr>
          <p:cNvPr id="7" name="Picture 6">
            <a:extLst>
              <a:ext uri="{FF2B5EF4-FFF2-40B4-BE49-F238E27FC236}">
                <a16:creationId xmlns:a16="http://schemas.microsoft.com/office/drawing/2014/main" id="{E0924362-B517-4C81-907E-64F098DE87C7}"/>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6096000" y="2870604"/>
            <a:ext cx="5125627" cy="2140824"/>
          </a:xfrm>
          <a:prstGeom prst="rect">
            <a:avLst/>
          </a:prstGeom>
        </p:spPr>
      </p:pic>
      <p:sp>
        <p:nvSpPr>
          <p:cNvPr id="8" name="TextBox 7">
            <a:extLst>
              <a:ext uri="{FF2B5EF4-FFF2-40B4-BE49-F238E27FC236}">
                <a16:creationId xmlns:a16="http://schemas.microsoft.com/office/drawing/2014/main" id="{72A0129D-1E24-42B1-BA4F-13AD918FC8DF}"/>
              </a:ext>
            </a:extLst>
          </p:cNvPr>
          <p:cNvSpPr txBox="1"/>
          <p:nvPr/>
        </p:nvSpPr>
        <p:spPr>
          <a:xfrm rot="20758813">
            <a:off x="1931331" y="2851956"/>
            <a:ext cx="8286243" cy="923330"/>
          </a:xfrm>
          <a:prstGeom prst="rect">
            <a:avLst/>
          </a:prstGeom>
          <a:solidFill>
            <a:schemeClr val="bg1">
              <a:lumMod val="85000"/>
            </a:schemeClr>
          </a:solidFill>
        </p:spPr>
        <p:txBody>
          <a:bodyPr wrap="none" rtlCol="0">
            <a:spAutoFit/>
          </a:bodyPr>
          <a:lstStyle/>
          <a:p>
            <a:pPr algn="ctr"/>
            <a:r>
              <a:rPr lang="en-US" sz="5400" dirty="0"/>
              <a:t>Address ecological questions</a:t>
            </a:r>
            <a:endParaRPr lang="en-US" sz="5000" dirty="0"/>
          </a:p>
        </p:txBody>
      </p:sp>
      <p:cxnSp>
        <p:nvCxnSpPr>
          <p:cNvPr id="9" name="Straight Connector 8">
            <a:extLst>
              <a:ext uri="{FF2B5EF4-FFF2-40B4-BE49-F238E27FC236}">
                <a16:creationId xmlns:a16="http://schemas.microsoft.com/office/drawing/2014/main" id="{B2F48309-46CB-4ED5-BB98-5250BF83D777}"/>
              </a:ext>
            </a:extLst>
          </p:cNvPr>
          <p:cNvCxnSpPr/>
          <p:nvPr/>
        </p:nvCxnSpPr>
        <p:spPr>
          <a:xfrm>
            <a:off x="437407" y="168431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87C19937-D7CE-45AD-93AB-D368AF60C2B0}"/>
              </a:ext>
            </a:extLst>
          </p:cNvPr>
          <p:cNvCxnSpPr/>
          <p:nvPr/>
        </p:nvCxnSpPr>
        <p:spPr>
          <a:xfrm>
            <a:off x="841169" y="3684603"/>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6282AAEE-857E-43FC-BE26-0D9528CC7F2E}"/>
              </a:ext>
            </a:extLst>
          </p:cNvPr>
          <p:cNvCxnSpPr/>
          <p:nvPr/>
        </p:nvCxnSpPr>
        <p:spPr>
          <a:xfrm>
            <a:off x="6674923" y="158931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1683841A-35C4-4584-8B16-74DBA21E7584}"/>
              </a:ext>
            </a:extLst>
          </p:cNvPr>
          <p:cNvCxnSpPr/>
          <p:nvPr/>
        </p:nvCxnSpPr>
        <p:spPr>
          <a:xfrm>
            <a:off x="8275121" y="3941016"/>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pic>
        <p:nvPicPr>
          <p:cNvPr id="4" name="Picture 3">
            <a:extLst>
              <a:ext uri="{FF2B5EF4-FFF2-40B4-BE49-F238E27FC236}">
                <a16:creationId xmlns:a16="http://schemas.microsoft.com/office/drawing/2014/main" id="{68E3F989-A28D-4873-AECE-4876238E631F}"/>
              </a:ext>
            </a:extLst>
          </p:cNvPr>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Lst>
          </a:blip>
          <a:stretch>
            <a:fillRect/>
          </a:stretch>
        </p:blipFill>
        <p:spPr>
          <a:xfrm>
            <a:off x="2839231" y="4788182"/>
            <a:ext cx="4383516" cy="1918409"/>
          </a:xfrm>
          <a:prstGeom prst="rect">
            <a:avLst/>
          </a:prstGeom>
        </p:spPr>
      </p:pic>
      <p:cxnSp>
        <p:nvCxnSpPr>
          <p:cNvPr id="13" name="Straight Connector 12">
            <a:extLst>
              <a:ext uri="{FF2B5EF4-FFF2-40B4-BE49-F238E27FC236}">
                <a16:creationId xmlns:a16="http://schemas.microsoft.com/office/drawing/2014/main" id="{E5B8F612-A60F-43F8-B0AB-79588CCCCFFF}"/>
              </a:ext>
            </a:extLst>
          </p:cNvPr>
          <p:cNvCxnSpPr/>
          <p:nvPr/>
        </p:nvCxnSpPr>
        <p:spPr>
          <a:xfrm>
            <a:off x="4614593" y="5946219"/>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5753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FC5A0AE-8F3B-46CD-B458-7F08DFEAD08E}"/>
              </a:ext>
            </a:extLst>
          </p:cNvPr>
          <p:cNvPicPr>
            <a:picLocks noChangeAspect="1"/>
          </p:cNvPicPr>
          <p:nvPr/>
        </p:nvPicPr>
        <p:blipFill>
          <a:blip r:embed="rId2"/>
          <a:stretch>
            <a:fillRect/>
          </a:stretch>
        </p:blipFill>
        <p:spPr>
          <a:xfrm>
            <a:off x="9448801" y="0"/>
            <a:ext cx="2743200" cy="6858000"/>
          </a:xfrm>
          <a:prstGeom prst="rect">
            <a:avLst/>
          </a:prstGeom>
        </p:spPr>
      </p:pic>
      <p:sp>
        <p:nvSpPr>
          <p:cNvPr id="2" name="Title 1">
            <a:extLst>
              <a:ext uri="{FF2B5EF4-FFF2-40B4-BE49-F238E27FC236}">
                <a16:creationId xmlns:a16="http://schemas.microsoft.com/office/drawing/2014/main" id="{D3F57F47-4DED-4308-8219-4A10722B93E0}"/>
              </a:ext>
            </a:extLst>
          </p:cNvPr>
          <p:cNvSpPr>
            <a:spLocks noGrp="1"/>
          </p:cNvSpPr>
          <p:nvPr>
            <p:ph type="title"/>
          </p:nvPr>
        </p:nvSpPr>
        <p:spPr>
          <a:xfrm>
            <a:off x="962479" y="2337029"/>
            <a:ext cx="8245022" cy="2852737"/>
          </a:xfrm>
        </p:spPr>
        <p:txBody>
          <a:bodyPr/>
          <a:lstStyle/>
          <a:p>
            <a:r>
              <a:rPr lang="en-US" dirty="0"/>
              <a:t>Traits and trait-based functional ecology</a:t>
            </a:r>
          </a:p>
        </p:txBody>
      </p:sp>
      <p:sp>
        <p:nvSpPr>
          <p:cNvPr id="4" name="Slide Number Placeholder 3">
            <a:extLst>
              <a:ext uri="{FF2B5EF4-FFF2-40B4-BE49-F238E27FC236}">
                <a16:creationId xmlns:a16="http://schemas.microsoft.com/office/drawing/2014/main" id="{E58B4B7D-BAA0-4681-9785-1DAF6F9DA794}"/>
              </a:ext>
            </a:extLst>
          </p:cNvPr>
          <p:cNvSpPr>
            <a:spLocks noGrp="1"/>
          </p:cNvSpPr>
          <p:nvPr>
            <p:ph type="sldNum" sz="quarter" idx="12"/>
          </p:nvPr>
        </p:nvSpPr>
        <p:spPr/>
        <p:txBody>
          <a:bodyPr/>
          <a:lstStyle/>
          <a:p>
            <a:fld id="{C73C8D7F-9C84-47C4-B132-BAD03B6622AA}" type="slidenum">
              <a:rPr lang="LID4096" smtClean="0"/>
              <a:t>11</a:t>
            </a:fld>
            <a:endParaRPr lang="LID4096"/>
          </a:p>
        </p:txBody>
      </p:sp>
      <p:sp>
        <p:nvSpPr>
          <p:cNvPr id="11" name="Rectangle 10">
            <a:extLst>
              <a:ext uri="{FF2B5EF4-FFF2-40B4-BE49-F238E27FC236}">
                <a16:creationId xmlns:a16="http://schemas.microsoft.com/office/drawing/2014/main" id="{F5BFED57-E873-46A6-8E15-F61E79C1C40F}"/>
              </a:ext>
            </a:extLst>
          </p:cNvPr>
          <p:cNvSpPr/>
          <p:nvPr/>
        </p:nvSpPr>
        <p:spPr>
          <a:xfrm>
            <a:off x="10879975" y="6398310"/>
            <a:ext cx="1312025" cy="323165"/>
          </a:xfrm>
          <a:prstGeom prst="rect">
            <a:avLst/>
          </a:prstGeom>
          <a:noFill/>
        </p:spPr>
        <p:txBody>
          <a:bodyPr wrap="square">
            <a:spAutoFit/>
          </a:bodyPr>
          <a:lstStyle/>
          <a:p>
            <a:pPr algn="r"/>
            <a:r>
              <a:rPr lang="en-GB" sz="1500" b="1" dirty="0">
                <a:solidFill>
                  <a:schemeClr val="bg1"/>
                </a:solidFill>
                <a:latin typeface="Agency FB" panose="020B0503020202020204" pitchFamily="34" charset="0"/>
              </a:rPr>
              <a:t>Elizabeth Builes</a:t>
            </a:r>
            <a:endParaRPr lang="en-US" sz="12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71548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78C636-BDF9-433E-B6CE-CD8A33762EC5}"/>
              </a:ext>
            </a:extLst>
          </p:cNvPr>
          <p:cNvSpPr>
            <a:spLocks noGrp="1"/>
          </p:cNvSpPr>
          <p:nvPr>
            <p:ph idx="1"/>
          </p:nvPr>
        </p:nvSpPr>
        <p:spPr>
          <a:xfrm>
            <a:off x="838199" y="1825624"/>
            <a:ext cx="5906845" cy="3731895"/>
          </a:xfrm>
        </p:spPr>
        <p:txBody>
          <a:bodyPr>
            <a:noAutofit/>
          </a:bodyPr>
          <a:lstStyle/>
          <a:p>
            <a:pPr marL="0" indent="0">
              <a:lnSpc>
                <a:spcPct val="150000"/>
              </a:lnSpc>
              <a:buNone/>
            </a:pPr>
            <a:r>
              <a:rPr lang="en-US" sz="2500" dirty="0"/>
              <a:t>‘</a:t>
            </a:r>
            <a:r>
              <a:rPr lang="en-US" sz="2500" dirty="0" err="1"/>
              <a:t>Schimper</a:t>
            </a:r>
            <a:r>
              <a:rPr lang="en-US" sz="2500" dirty="0"/>
              <a:t> world (</a:t>
            </a:r>
            <a:r>
              <a:rPr lang="de-DE" sz="2500" dirty="0"/>
              <a:t>1898)</a:t>
            </a:r>
            <a:r>
              <a:rPr lang="en-US" sz="2500" dirty="0"/>
              <a:t>’</a:t>
            </a:r>
          </a:p>
          <a:p>
            <a:pPr>
              <a:lnSpc>
                <a:spcPct val="150000"/>
              </a:lnSpc>
            </a:pPr>
            <a:r>
              <a:rPr lang="en-US" sz="2500" dirty="0"/>
              <a:t>Certain species are more successful in different parts of the landscape than other because their attributes “traits”.</a:t>
            </a:r>
          </a:p>
          <a:p>
            <a:pPr>
              <a:lnSpc>
                <a:spcPct val="150000"/>
              </a:lnSpc>
            </a:pPr>
            <a:r>
              <a:rPr lang="en-US" sz="2500" dirty="0"/>
              <a:t>Climate and environmental attributes filter species based on their traits.</a:t>
            </a:r>
          </a:p>
          <a:p>
            <a:pPr marL="0" indent="0">
              <a:lnSpc>
                <a:spcPct val="150000"/>
              </a:lnSpc>
              <a:buNone/>
            </a:pPr>
            <a:r>
              <a:rPr lang="en-US" sz="2500" dirty="0"/>
              <a:t>	</a:t>
            </a:r>
          </a:p>
        </p:txBody>
      </p:sp>
      <p:sp>
        <p:nvSpPr>
          <p:cNvPr id="4" name="Rectangle 3">
            <a:extLst>
              <a:ext uri="{FF2B5EF4-FFF2-40B4-BE49-F238E27FC236}">
                <a16:creationId xmlns:a16="http://schemas.microsoft.com/office/drawing/2014/main" id="{05EA9495-5C9A-49FD-9071-EDC67753A9F7}"/>
              </a:ext>
            </a:extLst>
          </p:cNvPr>
          <p:cNvSpPr/>
          <p:nvPr/>
        </p:nvSpPr>
        <p:spPr>
          <a:xfrm>
            <a:off x="4214192" y="5825251"/>
            <a:ext cx="2295497" cy="400110"/>
          </a:xfrm>
          <a:prstGeom prst="rect">
            <a:avLst/>
          </a:prstGeom>
        </p:spPr>
        <p:txBody>
          <a:bodyPr wrap="square">
            <a:spAutoFit/>
          </a:bodyPr>
          <a:lstStyle/>
          <a:p>
            <a:r>
              <a:rPr lang="en-US" sz="2000" b="0" i="0" dirty="0" err="1">
                <a:solidFill>
                  <a:srgbClr val="222222"/>
                </a:solidFill>
                <a:effectLst/>
                <a:latin typeface="Agency FB" panose="020B0503020202020204" pitchFamily="34" charset="0"/>
              </a:rPr>
              <a:t>Westoby</a:t>
            </a:r>
            <a:r>
              <a:rPr lang="en-US" sz="2000" b="0" i="0" dirty="0">
                <a:solidFill>
                  <a:srgbClr val="222222"/>
                </a:solidFill>
                <a:effectLst/>
                <a:latin typeface="Agency FB" panose="020B0503020202020204" pitchFamily="34" charset="0"/>
              </a:rPr>
              <a:t> &amp; Wright</a:t>
            </a:r>
            <a:r>
              <a:rPr lang="en-US" sz="2000" dirty="0">
                <a:solidFill>
                  <a:srgbClr val="222222"/>
                </a:solidFill>
                <a:latin typeface="Agency FB" panose="020B0503020202020204" pitchFamily="34" charset="0"/>
              </a:rPr>
              <a:t> </a:t>
            </a:r>
            <a:r>
              <a:rPr lang="en-US" sz="2000" b="0" i="0" dirty="0">
                <a:solidFill>
                  <a:srgbClr val="222222"/>
                </a:solidFill>
                <a:effectLst/>
                <a:latin typeface="Agency FB" panose="020B0503020202020204" pitchFamily="34" charset="0"/>
              </a:rPr>
              <a:t>2006</a:t>
            </a:r>
            <a:endParaRPr lang="LID4096" sz="2000" dirty="0">
              <a:latin typeface="Agency FB" panose="020B0503020202020204" pitchFamily="34" charset="0"/>
            </a:endParaRPr>
          </a:p>
        </p:txBody>
      </p:sp>
      <p:pic>
        <p:nvPicPr>
          <p:cNvPr id="2050" name="Picture 2" descr="https://live.staticflickr.com/7828/47550751011_719be41c65_o.jpg">
            <a:extLst>
              <a:ext uri="{FF2B5EF4-FFF2-40B4-BE49-F238E27FC236}">
                <a16:creationId xmlns:a16="http://schemas.microsoft.com/office/drawing/2014/main" id="{53A7C944-2598-4969-81D9-48CF5E87D1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77" t="26331" r="29217" b="40144"/>
          <a:stretch/>
        </p:blipFill>
        <p:spPr bwMode="auto">
          <a:xfrm>
            <a:off x="6827520" y="2058611"/>
            <a:ext cx="4526280" cy="392981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FD6E1E8-2FE9-47C6-85D9-1F1D43DD16C7}"/>
              </a:ext>
            </a:extLst>
          </p:cNvPr>
          <p:cNvSpPr>
            <a:spLocks noGrp="1"/>
          </p:cNvSpPr>
          <p:nvPr>
            <p:ph type="sldNum" sz="quarter" idx="12"/>
          </p:nvPr>
        </p:nvSpPr>
        <p:spPr/>
        <p:txBody>
          <a:bodyPr/>
          <a:lstStyle/>
          <a:p>
            <a:fld id="{C73C8D7F-9C84-47C4-B132-BAD03B6622AA}" type="slidenum">
              <a:rPr lang="LID4096" smtClean="0"/>
              <a:t>12</a:t>
            </a:fld>
            <a:endParaRPr lang="LID4096"/>
          </a:p>
        </p:txBody>
      </p:sp>
      <p:cxnSp>
        <p:nvCxnSpPr>
          <p:cNvPr id="7" name="Straight Connector 6">
            <a:extLst>
              <a:ext uri="{FF2B5EF4-FFF2-40B4-BE49-F238E27FC236}">
                <a16:creationId xmlns:a16="http://schemas.microsoft.com/office/drawing/2014/main" id="{7C3CA8BE-2973-49AB-97E6-D9A780F5B57E}"/>
              </a:ext>
            </a:extLst>
          </p:cNvPr>
          <p:cNvCxnSpPr>
            <a:cxnSpLocks/>
          </p:cNvCxnSpPr>
          <p:nvPr/>
        </p:nvCxnSpPr>
        <p:spPr>
          <a:xfrm>
            <a:off x="443060" y="1576938"/>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8" name="Rectangle 7">
            <a:extLst>
              <a:ext uri="{FF2B5EF4-FFF2-40B4-BE49-F238E27FC236}">
                <a16:creationId xmlns:a16="http://schemas.microsoft.com/office/drawing/2014/main" id="{0222CFA2-27BE-4923-B2F0-4C972A069F1C}"/>
              </a:ext>
            </a:extLst>
          </p:cNvPr>
          <p:cNvSpPr/>
          <p:nvPr/>
        </p:nvSpPr>
        <p:spPr>
          <a:xfrm>
            <a:off x="9828382" y="5663668"/>
            <a:ext cx="1525418" cy="3231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en-US" sz="1500" b="1" i="1" dirty="0">
                <a:solidFill>
                  <a:schemeClr val="bg1"/>
                </a:solidFill>
                <a:latin typeface="-apple-system"/>
              </a:rPr>
              <a:t>A. von Humboldt</a:t>
            </a:r>
            <a:endParaRPr lang="LID4096" sz="1500" i="1" dirty="0">
              <a:solidFill>
                <a:schemeClr val="bg1"/>
              </a:solidFill>
            </a:endParaRPr>
          </a:p>
        </p:txBody>
      </p:sp>
      <p:sp>
        <p:nvSpPr>
          <p:cNvPr id="11" name="Title 1">
            <a:extLst>
              <a:ext uri="{FF2B5EF4-FFF2-40B4-BE49-F238E27FC236}">
                <a16:creationId xmlns:a16="http://schemas.microsoft.com/office/drawing/2014/main" id="{2E9D6A14-0EFE-454D-9758-73463F5B9DC7}"/>
              </a:ext>
            </a:extLst>
          </p:cNvPr>
          <p:cNvSpPr>
            <a:spLocks noGrp="1"/>
          </p:cNvSpPr>
          <p:nvPr>
            <p:ph type="title"/>
          </p:nvPr>
        </p:nvSpPr>
        <p:spPr>
          <a:xfrm>
            <a:off x="838200" y="365125"/>
            <a:ext cx="10515600" cy="1325563"/>
          </a:xfrm>
        </p:spPr>
        <p:txBody>
          <a:bodyPr>
            <a:normAutofit/>
          </a:bodyPr>
          <a:lstStyle/>
          <a:p>
            <a:pPr algn="ctr"/>
            <a:r>
              <a:rPr lang="en-US" sz="3200" dirty="0"/>
              <a:t>Trait-based functional ecology</a:t>
            </a:r>
          </a:p>
        </p:txBody>
      </p:sp>
    </p:spTree>
    <p:extLst>
      <p:ext uri="{BB962C8B-B14F-4D97-AF65-F5344CB8AC3E}">
        <p14:creationId xmlns:p14="http://schemas.microsoft.com/office/powerpoint/2010/main" val="249148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488B-D8E4-4C55-8BFD-ADDF91EC346A}"/>
              </a:ext>
            </a:extLst>
          </p:cNvPr>
          <p:cNvSpPr>
            <a:spLocks noGrp="1"/>
          </p:cNvSpPr>
          <p:nvPr>
            <p:ph type="title"/>
          </p:nvPr>
        </p:nvSpPr>
        <p:spPr/>
        <p:txBody>
          <a:bodyPr>
            <a:normAutofit/>
          </a:bodyPr>
          <a:lstStyle/>
          <a:p>
            <a:pPr algn="ctr"/>
            <a:r>
              <a:rPr lang="en-US" sz="3600" dirty="0"/>
              <a:t>Trait-based functional ecology</a:t>
            </a:r>
          </a:p>
        </p:txBody>
      </p:sp>
      <p:sp>
        <p:nvSpPr>
          <p:cNvPr id="3" name="Content Placeholder 2">
            <a:extLst>
              <a:ext uri="{FF2B5EF4-FFF2-40B4-BE49-F238E27FC236}">
                <a16:creationId xmlns:a16="http://schemas.microsoft.com/office/drawing/2014/main" id="{A82BA6D2-F48C-4315-8F79-718A16346B2A}"/>
              </a:ext>
            </a:extLst>
          </p:cNvPr>
          <p:cNvSpPr>
            <a:spLocks noGrp="1"/>
          </p:cNvSpPr>
          <p:nvPr>
            <p:ph idx="1"/>
          </p:nvPr>
        </p:nvSpPr>
        <p:spPr>
          <a:xfrm>
            <a:off x="838200" y="1825625"/>
            <a:ext cx="10372105" cy="4351338"/>
          </a:xfrm>
        </p:spPr>
        <p:txBody>
          <a:bodyPr>
            <a:normAutofit/>
          </a:bodyPr>
          <a:lstStyle/>
          <a:p>
            <a:pPr marL="0" indent="0">
              <a:lnSpc>
                <a:spcPct val="150000"/>
              </a:lnSpc>
              <a:buNone/>
            </a:pPr>
            <a:r>
              <a:rPr lang="en-US" sz="2500" dirty="0"/>
              <a:t>The merit of traits</a:t>
            </a:r>
          </a:p>
          <a:p>
            <a:pPr marL="285750" indent="-285750">
              <a:lnSpc>
                <a:spcPct val="150000"/>
              </a:lnSpc>
            </a:pPr>
            <a:r>
              <a:rPr lang="en-US" sz="2500" dirty="0"/>
              <a:t>They facilitate comparisons: operability of </a:t>
            </a:r>
            <a:r>
              <a:rPr lang="en-US" sz="2400" dirty="0"/>
              <a:t>systems around the world, regardless of their compositions </a:t>
            </a:r>
            <a:r>
              <a:rPr lang="en-US" sz="2500" dirty="0"/>
              <a:t>(</a:t>
            </a:r>
            <a:r>
              <a:rPr lang="en-US" sz="2500" dirty="0" err="1">
                <a:latin typeface="Agency FB" panose="020B0503020202020204" pitchFamily="34" charset="0"/>
              </a:rPr>
              <a:t>Raunkiaer</a:t>
            </a:r>
            <a:r>
              <a:rPr lang="en-US" sz="2500" dirty="0">
                <a:latin typeface="Agency FB" panose="020B0503020202020204" pitchFamily="34" charset="0"/>
              </a:rPr>
              <a:t> 1937, Grime 1979</a:t>
            </a:r>
            <a:r>
              <a:rPr lang="en-US" sz="2500" dirty="0"/>
              <a:t>).</a:t>
            </a:r>
          </a:p>
          <a:p>
            <a:pPr marL="285750" indent="-285750">
              <a:lnSpc>
                <a:spcPct val="150000"/>
              </a:lnSpc>
            </a:pPr>
            <a:r>
              <a:rPr lang="en-US" sz="2500" dirty="0"/>
              <a:t>Ecosystem management (e.g., wetlands) could be transferred or compared to different floras or geographical regions. </a:t>
            </a:r>
          </a:p>
        </p:txBody>
      </p:sp>
      <p:sp>
        <p:nvSpPr>
          <p:cNvPr id="4" name="Slide Number Placeholder 3">
            <a:extLst>
              <a:ext uri="{FF2B5EF4-FFF2-40B4-BE49-F238E27FC236}">
                <a16:creationId xmlns:a16="http://schemas.microsoft.com/office/drawing/2014/main" id="{9686F14D-B223-4A6F-94C8-51513992357C}"/>
              </a:ext>
            </a:extLst>
          </p:cNvPr>
          <p:cNvSpPr>
            <a:spLocks noGrp="1"/>
          </p:cNvSpPr>
          <p:nvPr>
            <p:ph type="sldNum" sz="quarter" idx="12"/>
          </p:nvPr>
        </p:nvSpPr>
        <p:spPr/>
        <p:txBody>
          <a:bodyPr/>
          <a:lstStyle/>
          <a:p>
            <a:fld id="{C73C8D7F-9C84-47C4-B132-BAD03B6622AA}" type="slidenum">
              <a:rPr lang="LID4096" smtClean="0"/>
              <a:t>13</a:t>
            </a:fld>
            <a:endParaRPr lang="LID4096"/>
          </a:p>
        </p:txBody>
      </p:sp>
      <p:cxnSp>
        <p:nvCxnSpPr>
          <p:cNvPr id="8" name="Straight Connector 7">
            <a:extLst>
              <a:ext uri="{FF2B5EF4-FFF2-40B4-BE49-F238E27FC236}">
                <a16:creationId xmlns:a16="http://schemas.microsoft.com/office/drawing/2014/main" id="{F3B3B89D-C1F6-451E-8639-4BA0D4E1F056}"/>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41439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DA8BC3-151D-4D19-84B6-F91D7ED0BEF8}"/>
              </a:ext>
            </a:extLst>
          </p:cNvPr>
          <p:cNvSpPr>
            <a:spLocks noGrp="1"/>
          </p:cNvSpPr>
          <p:nvPr>
            <p:ph idx="1"/>
          </p:nvPr>
        </p:nvSpPr>
        <p:spPr/>
        <p:txBody>
          <a:bodyPr>
            <a:normAutofit/>
          </a:bodyPr>
          <a:lstStyle/>
          <a:p>
            <a:pPr marL="0" indent="0">
              <a:lnSpc>
                <a:spcPct val="150000"/>
              </a:lnSpc>
              <a:buNone/>
            </a:pPr>
            <a:r>
              <a:rPr lang="en-US" sz="2500" dirty="0"/>
              <a:t>“Morphological, physiological, phenological characteristics of organisms that impact growth, reproduction and survival of individuals” </a:t>
            </a:r>
          </a:p>
          <a:p>
            <a:pPr marL="0" indent="0">
              <a:lnSpc>
                <a:spcPct val="150000"/>
              </a:lnSpc>
              <a:buNone/>
            </a:pPr>
            <a:r>
              <a:rPr lang="en-US" sz="2500" dirty="0">
                <a:latin typeface="Agency FB" panose="020B0503020202020204" pitchFamily="34" charset="0"/>
              </a:rPr>
              <a:t>(</a:t>
            </a:r>
            <a:r>
              <a:rPr lang="en-US" sz="2500" dirty="0" err="1">
                <a:latin typeface="Agency FB" panose="020B0503020202020204" pitchFamily="34" charset="0"/>
              </a:rPr>
              <a:t>Violle</a:t>
            </a:r>
            <a:r>
              <a:rPr lang="en-US" sz="2500" dirty="0">
                <a:latin typeface="Agency FB" panose="020B0503020202020204" pitchFamily="34" charset="0"/>
              </a:rPr>
              <a:t> et al 2007)</a:t>
            </a:r>
            <a:endParaRPr lang="en-US" sz="2500" dirty="0"/>
          </a:p>
          <a:p>
            <a:pPr marL="0" indent="0">
              <a:lnSpc>
                <a:spcPct val="150000"/>
              </a:lnSpc>
              <a:buNone/>
            </a:pPr>
            <a:r>
              <a:rPr lang="en-US" sz="2500" dirty="0"/>
              <a:t>“Traits affect how organism respond to environmental factors and affect ecosystem properties” </a:t>
            </a:r>
            <a:r>
              <a:rPr lang="en-US" sz="2500" dirty="0">
                <a:latin typeface="Agency FB" panose="020B0503020202020204" pitchFamily="34" charset="0"/>
              </a:rPr>
              <a:t>(</a:t>
            </a:r>
            <a:r>
              <a:rPr lang="en-US" sz="2500" dirty="0" err="1">
                <a:latin typeface="Agency FB" panose="020B0503020202020204" pitchFamily="34" charset="0"/>
              </a:rPr>
              <a:t>Lavorel</a:t>
            </a:r>
            <a:r>
              <a:rPr lang="en-US" sz="2500" dirty="0">
                <a:latin typeface="Agency FB" panose="020B0503020202020204" pitchFamily="34" charset="0"/>
              </a:rPr>
              <a:t> &amp; Garnier 2002)</a:t>
            </a:r>
            <a:endParaRPr lang="LID4096" sz="2500" dirty="0"/>
          </a:p>
          <a:p>
            <a:pPr marL="0" indent="0">
              <a:buNone/>
            </a:pPr>
            <a:endParaRPr lang="en-US" dirty="0"/>
          </a:p>
        </p:txBody>
      </p:sp>
      <p:sp>
        <p:nvSpPr>
          <p:cNvPr id="4" name="Slide Number Placeholder 3">
            <a:extLst>
              <a:ext uri="{FF2B5EF4-FFF2-40B4-BE49-F238E27FC236}">
                <a16:creationId xmlns:a16="http://schemas.microsoft.com/office/drawing/2014/main" id="{108FDFD4-EE4E-4736-A05F-D23A8B300554}"/>
              </a:ext>
            </a:extLst>
          </p:cNvPr>
          <p:cNvSpPr>
            <a:spLocks noGrp="1"/>
          </p:cNvSpPr>
          <p:nvPr>
            <p:ph type="sldNum" sz="quarter" idx="12"/>
          </p:nvPr>
        </p:nvSpPr>
        <p:spPr/>
        <p:txBody>
          <a:bodyPr/>
          <a:lstStyle/>
          <a:p>
            <a:fld id="{C73C8D7F-9C84-47C4-B132-BAD03B6622AA}" type="slidenum">
              <a:rPr lang="LID4096" smtClean="0"/>
              <a:t>14</a:t>
            </a:fld>
            <a:endParaRPr lang="LID4096"/>
          </a:p>
        </p:txBody>
      </p:sp>
      <p:sp>
        <p:nvSpPr>
          <p:cNvPr id="9" name="Title 1">
            <a:extLst>
              <a:ext uri="{FF2B5EF4-FFF2-40B4-BE49-F238E27FC236}">
                <a16:creationId xmlns:a16="http://schemas.microsoft.com/office/drawing/2014/main" id="{D3C962D4-BA33-4769-A644-9433245F4A4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What are traits?</a:t>
            </a:r>
            <a:endParaRPr lang="en-US" sz="4000" dirty="0"/>
          </a:p>
        </p:txBody>
      </p:sp>
      <p:cxnSp>
        <p:nvCxnSpPr>
          <p:cNvPr id="10" name="Straight Connector 9">
            <a:extLst>
              <a:ext uri="{FF2B5EF4-FFF2-40B4-BE49-F238E27FC236}">
                <a16:creationId xmlns:a16="http://schemas.microsoft.com/office/drawing/2014/main" id="{BFDFFDD3-8698-4F81-8AAE-A9D983ACE2F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0245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lstStyle/>
          <a:p>
            <a:r>
              <a:rPr lang="en-US" dirty="0"/>
              <a:t>Functional traits</a:t>
            </a:r>
          </a:p>
        </p:txBody>
      </p:sp>
      <p:sp>
        <p:nvSpPr>
          <p:cNvPr id="4" name="Content Placeholder 2">
            <a:extLst>
              <a:ext uri="{FF2B5EF4-FFF2-40B4-BE49-F238E27FC236}">
                <a16:creationId xmlns:a16="http://schemas.microsoft.com/office/drawing/2014/main" id="{17DDCDAD-E65E-46FE-BDA2-6D359B7D8F1F}"/>
              </a:ext>
            </a:extLst>
          </p:cNvPr>
          <p:cNvSpPr>
            <a:spLocks noGrp="1"/>
          </p:cNvSpPr>
          <p:nvPr>
            <p:ph idx="1"/>
          </p:nvPr>
        </p:nvSpPr>
        <p:spPr>
          <a:xfrm>
            <a:off x="1399903" y="2342696"/>
            <a:ext cx="5150005" cy="4351338"/>
          </a:xfrm>
        </p:spPr>
        <p:txBody>
          <a:bodyPr>
            <a:normAutofit/>
          </a:bodyPr>
          <a:lstStyle/>
          <a:p>
            <a:pPr>
              <a:lnSpc>
                <a:spcPct val="150000"/>
              </a:lnSpc>
            </a:pPr>
            <a:r>
              <a:rPr lang="en-US" sz="2500" dirty="0"/>
              <a:t>Plant stature</a:t>
            </a:r>
          </a:p>
          <a:p>
            <a:pPr>
              <a:lnSpc>
                <a:spcPct val="150000"/>
              </a:lnSpc>
            </a:pPr>
            <a:r>
              <a:rPr lang="en-US" sz="2500" dirty="0"/>
              <a:t>Seed mass</a:t>
            </a:r>
          </a:p>
          <a:p>
            <a:pPr>
              <a:lnSpc>
                <a:spcPct val="150000"/>
              </a:lnSpc>
            </a:pPr>
            <a:r>
              <a:rPr lang="en-US" sz="2500" dirty="0"/>
              <a:t>Leaf area</a:t>
            </a:r>
          </a:p>
          <a:p>
            <a:pPr>
              <a:lnSpc>
                <a:spcPct val="150000"/>
              </a:lnSpc>
            </a:pPr>
            <a:r>
              <a:rPr lang="en-US" sz="2500" dirty="0"/>
              <a:t>Pollination syndrome (categorical)</a:t>
            </a:r>
          </a:p>
          <a:p>
            <a:pPr marL="0" indent="0">
              <a:buNone/>
            </a:pPr>
            <a:endParaRPr lang="en-US" sz="2500" dirty="0"/>
          </a:p>
        </p:txBody>
      </p:sp>
      <p:pic>
        <p:nvPicPr>
          <p:cNvPr id="5122" name="Picture 2" descr="http://www3.gobiernodecanarias.org/medusa/wiki/images/7/7d/Herrerillo-comun.png">
            <a:extLst>
              <a:ext uri="{FF2B5EF4-FFF2-40B4-BE49-F238E27FC236}">
                <a16:creationId xmlns:a16="http://schemas.microsoft.com/office/drawing/2014/main" id="{20E8B955-173F-4A10-95BD-983AC6507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341" y="1555423"/>
            <a:ext cx="2228313" cy="31520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F110A3B6-FCCC-410A-BB2C-DB2A8033DB60}"/>
              </a:ext>
            </a:extLst>
          </p:cNvPr>
          <p:cNvSpPr txBox="1">
            <a:spLocks/>
          </p:cNvSpPr>
          <p:nvPr/>
        </p:nvSpPr>
        <p:spPr>
          <a:xfrm>
            <a:off x="6549908" y="2315264"/>
            <a:ext cx="51500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500" dirty="0"/>
              <a:t>Body size</a:t>
            </a:r>
          </a:p>
          <a:p>
            <a:pPr>
              <a:lnSpc>
                <a:spcPct val="150000"/>
              </a:lnSpc>
            </a:pPr>
            <a:r>
              <a:rPr lang="en-US" sz="2500" dirty="0"/>
              <a:t>Beak length</a:t>
            </a:r>
          </a:p>
          <a:p>
            <a:pPr>
              <a:lnSpc>
                <a:spcPct val="150000"/>
              </a:lnSpc>
            </a:pPr>
            <a:r>
              <a:rPr lang="en-US" sz="2500" dirty="0"/>
              <a:t>Wing length</a:t>
            </a:r>
          </a:p>
          <a:p>
            <a:pPr>
              <a:lnSpc>
                <a:spcPct val="150000"/>
              </a:lnSpc>
            </a:pPr>
            <a:r>
              <a:rPr lang="en-US" sz="2500" dirty="0"/>
              <a:t>Diet (categorical)</a:t>
            </a:r>
          </a:p>
          <a:p>
            <a:pPr marL="0" indent="0">
              <a:buFont typeface="Arial" panose="020B0604020202020204" pitchFamily="34" charset="0"/>
              <a:buNone/>
            </a:pPr>
            <a:endParaRPr lang="en-US" sz="2500" dirty="0"/>
          </a:p>
        </p:txBody>
      </p:sp>
      <p:pic>
        <p:nvPicPr>
          <p:cNvPr id="9" name="Picture 10" descr="http://www3.gobiernodecanarias.org/medusa/wiki/images/b/b5/Violeta-del-Teide.png">
            <a:extLst>
              <a:ext uri="{FF2B5EF4-FFF2-40B4-BE49-F238E27FC236}">
                <a16:creationId xmlns:a16="http://schemas.microsoft.com/office/drawing/2014/main" id="{0810F627-472B-43C9-9AFA-D3528BD60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435" y="1700425"/>
            <a:ext cx="2223213" cy="31448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FA4DFDB-5DCB-41F9-86CD-31C2ABB16BA7}"/>
              </a:ext>
            </a:extLst>
          </p:cNvPr>
          <p:cNvSpPr/>
          <p:nvPr/>
        </p:nvSpPr>
        <p:spPr>
          <a:xfrm>
            <a:off x="1016000" y="1818191"/>
            <a:ext cx="1444434" cy="477054"/>
          </a:xfrm>
          <a:prstGeom prst="rect">
            <a:avLst/>
          </a:prstGeom>
        </p:spPr>
        <p:txBody>
          <a:bodyPr wrap="none">
            <a:spAutoFit/>
          </a:bodyPr>
          <a:lstStyle/>
          <a:p>
            <a:r>
              <a:rPr lang="en-US" sz="2500" b="1" dirty="0"/>
              <a:t>Examples</a:t>
            </a:r>
          </a:p>
        </p:txBody>
      </p:sp>
      <p:sp>
        <p:nvSpPr>
          <p:cNvPr id="3" name="Slide Number Placeholder 2">
            <a:extLst>
              <a:ext uri="{FF2B5EF4-FFF2-40B4-BE49-F238E27FC236}">
                <a16:creationId xmlns:a16="http://schemas.microsoft.com/office/drawing/2014/main" id="{AB4EE52A-A136-4089-9F3A-E124759F9FBA}"/>
              </a:ext>
            </a:extLst>
          </p:cNvPr>
          <p:cNvSpPr>
            <a:spLocks noGrp="1"/>
          </p:cNvSpPr>
          <p:nvPr>
            <p:ph type="sldNum" sz="quarter" idx="12"/>
          </p:nvPr>
        </p:nvSpPr>
        <p:spPr/>
        <p:txBody>
          <a:bodyPr/>
          <a:lstStyle/>
          <a:p>
            <a:fld id="{C73C8D7F-9C84-47C4-B132-BAD03B6622AA}" type="slidenum">
              <a:rPr lang="LID4096" smtClean="0"/>
              <a:t>15</a:t>
            </a:fld>
            <a:endParaRPr lang="LID4096"/>
          </a:p>
        </p:txBody>
      </p:sp>
      <p:cxnSp>
        <p:nvCxnSpPr>
          <p:cNvPr id="10" name="Straight Connector 9">
            <a:extLst>
              <a:ext uri="{FF2B5EF4-FFF2-40B4-BE49-F238E27FC236}">
                <a16:creationId xmlns:a16="http://schemas.microsoft.com/office/drawing/2014/main" id="{2AAA23B8-3143-4B33-861C-FF15871E6F33}"/>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F7290FE1-7DEE-464D-A7DC-9BC01C00CBDD}"/>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Tree>
    <p:extLst>
      <p:ext uri="{BB962C8B-B14F-4D97-AF65-F5344CB8AC3E}">
        <p14:creationId xmlns:p14="http://schemas.microsoft.com/office/powerpoint/2010/main" val="4289738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488B-D8E4-4C55-8BFD-ADDF91EC346A}"/>
              </a:ext>
            </a:extLst>
          </p:cNvPr>
          <p:cNvSpPr>
            <a:spLocks noGrp="1"/>
          </p:cNvSpPr>
          <p:nvPr>
            <p:ph type="title"/>
          </p:nvPr>
        </p:nvSpPr>
        <p:spPr/>
        <p:txBody>
          <a:bodyPr>
            <a:normAutofit/>
          </a:bodyPr>
          <a:lstStyle/>
          <a:p>
            <a:pPr algn="ctr"/>
            <a:r>
              <a:rPr lang="en-US" sz="3600" dirty="0"/>
              <a:t>Functional traits              Ecological functions</a:t>
            </a:r>
          </a:p>
        </p:txBody>
      </p:sp>
      <p:sp>
        <p:nvSpPr>
          <p:cNvPr id="5" name="Rectangle 4">
            <a:extLst>
              <a:ext uri="{FF2B5EF4-FFF2-40B4-BE49-F238E27FC236}">
                <a16:creationId xmlns:a16="http://schemas.microsoft.com/office/drawing/2014/main" id="{6B73BD34-DC89-4DD6-9AE2-9C4AA9E7F35B}"/>
              </a:ext>
            </a:extLst>
          </p:cNvPr>
          <p:cNvSpPr/>
          <p:nvPr/>
        </p:nvSpPr>
        <p:spPr>
          <a:xfrm>
            <a:off x="9116938" y="6092765"/>
            <a:ext cx="2442116" cy="400110"/>
          </a:xfrm>
          <a:prstGeom prst="rect">
            <a:avLst/>
          </a:prstGeom>
        </p:spPr>
        <p:txBody>
          <a:bodyPr wrap="square">
            <a:spAutoFit/>
          </a:bodyPr>
          <a:lstStyle/>
          <a:p>
            <a:r>
              <a:rPr lang="en-US" sz="2000" dirty="0">
                <a:solidFill>
                  <a:srgbClr val="222222"/>
                </a:solidFill>
                <a:latin typeface="Agency FB" panose="020B0503020202020204" pitchFamily="34" charset="0"/>
              </a:rPr>
              <a:t>Garnier et al 2016</a:t>
            </a:r>
            <a:endParaRPr lang="LID4096" sz="2000" dirty="0">
              <a:latin typeface="Agency FB" panose="020B0503020202020204" pitchFamily="34" charset="0"/>
            </a:endParaRPr>
          </a:p>
        </p:txBody>
      </p:sp>
      <p:grpSp>
        <p:nvGrpSpPr>
          <p:cNvPr id="3" name="Group 2">
            <a:extLst>
              <a:ext uri="{FF2B5EF4-FFF2-40B4-BE49-F238E27FC236}">
                <a16:creationId xmlns:a16="http://schemas.microsoft.com/office/drawing/2014/main" id="{AEC4278C-C8D5-4EAB-BB74-86F363CBAED9}"/>
              </a:ext>
            </a:extLst>
          </p:cNvPr>
          <p:cNvGrpSpPr/>
          <p:nvPr/>
        </p:nvGrpSpPr>
        <p:grpSpPr>
          <a:xfrm>
            <a:off x="4569624" y="2025980"/>
            <a:ext cx="2223213" cy="3908135"/>
            <a:chOff x="4389460" y="1896563"/>
            <a:chExt cx="2223213" cy="3908135"/>
          </a:xfrm>
        </p:grpSpPr>
        <p:pic>
          <p:nvPicPr>
            <p:cNvPr id="7" name="Picture 10" descr="http://www3.gobiernodecanarias.org/medusa/wiki/images/b/b5/Violeta-del-Teide.png">
              <a:extLst>
                <a:ext uri="{FF2B5EF4-FFF2-40B4-BE49-F238E27FC236}">
                  <a16:creationId xmlns:a16="http://schemas.microsoft.com/office/drawing/2014/main" id="{B62A3968-FA22-4F33-8594-54560D8EA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460" y="1896563"/>
              <a:ext cx="2223213" cy="314481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375F7FCC-7B75-4D69-8E76-C68E9E744F52}"/>
                </a:ext>
              </a:extLst>
            </p:cNvPr>
            <p:cNvGrpSpPr/>
            <p:nvPr/>
          </p:nvGrpSpPr>
          <p:grpSpPr>
            <a:xfrm>
              <a:off x="4672361" y="4767635"/>
              <a:ext cx="1148576" cy="1037063"/>
              <a:chOff x="4672361" y="4767635"/>
              <a:chExt cx="1148576" cy="1037063"/>
            </a:xfrm>
          </p:grpSpPr>
          <p:sp>
            <p:nvSpPr>
              <p:cNvPr id="9" name="Freeform: Shape 8">
                <a:extLst>
                  <a:ext uri="{FF2B5EF4-FFF2-40B4-BE49-F238E27FC236}">
                    <a16:creationId xmlns:a16="http://schemas.microsoft.com/office/drawing/2014/main" id="{5EF42F7C-0A66-4059-8B80-DA916D35C50B}"/>
                  </a:ext>
                </a:extLst>
              </p:cNvPr>
              <p:cNvSpPr/>
              <p:nvPr/>
            </p:nvSpPr>
            <p:spPr>
              <a:xfrm>
                <a:off x="5273914" y="4778786"/>
                <a:ext cx="547023" cy="702740"/>
              </a:xfrm>
              <a:custGeom>
                <a:avLst/>
                <a:gdLst>
                  <a:gd name="connsiteX0" fmla="*/ 11764 w 547023"/>
                  <a:gd name="connsiteY0" fmla="*/ 0 h 702740"/>
                  <a:gd name="connsiteX1" fmla="*/ 45218 w 547023"/>
                  <a:gd name="connsiteY1" fmla="*/ 256478 h 702740"/>
                  <a:gd name="connsiteX2" fmla="*/ 78671 w 547023"/>
                  <a:gd name="connsiteY2" fmla="*/ 267629 h 702740"/>
                  <a:gd name="connsiteX3" fmla="*/ 134427 w 547023"/>
                  <a:gd name="connsiteY3" fmla="*/ 301083 h 702740"/>
                  <a:gd name="connsiteX4" fmla="*/ 201335 w 547023"/>
                  <a:gd name="connsiteY4" fmla="*/ 334536 h 702740"/>
                  <a:gd name="connsiteX5" fmla="*/ 234788 w 547023"/>
                  <a:gd name="connsiteY5" fmla="*/ 356839 h 702740"/>
                  <a:gd name="connsiteX6" fmla="*/ 301696 w 547023"/>
                  <a:gd name="connsiteY6" fmla="*/ 379141 h 702740"/>
                  <a:gd name="connsiteX7" fmla="*/ 323998 w 547023"/>
                  <a:gd name="connsiteY7" fmla="*/ 412595 h 702740"/>
                  <a:gd name="connsiteX8" fmla="*/ 368603 w 547023"/>
                  <a:gd name="connsiteY8" fmla="*/ 591014 h 702740"/>
                  <a:gd name="connsiteX9" fmla="*/ 413208 w 547023"/>
                  <a:gd name="connsiteY9" fmla="*/ 657922 h 702740"/>
                  <a:gd name="connsiteX10" fmla="*/ 468964 w 547023"/>
                  <a:gd name="connsiteY10" fmla="*/ 691375 h 702740"/>
                  <a:gd name="connsiteX11" fmla="*/ 547023 w 547023"/>
                  <a:gd name="connsiteY11" fmla="*/ 702527 h 70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023" h="702740">
                    <a:moveTo>
                      <a:pt x="11764" y="0"/>
                    </a:moveTo>
                    <a:cubicBezTo>
                      <a:pt x="12112" y="7299"/>
                      <a:pt x="-30822" y="210853"/>
                      <a:pt x="45218" y="256478"/>
                    </a:cubicBezTo>
                    <a:cubicBezTo>
                      <a:pt x="55297" y="262526"/>
                      <a:pt x="67520" y="263912"/>
                      <a:pt x="78671" y="267629"/>
                    </a:cubicBezTo>
                    <a:cubicBezTo>
                      <a:pt x="135182" y="324137"/>
                      <a:pt x="62048" y="257655"/>
                      <a:pt x="134427" y="301083"/>
                    </a:cubicBezTo>
                    <a:cubicBezTo>
                      <a:pt x="205436" y="343689"/>
                      <a:pt x="91328" y="307035"/>
                      <a:pt x="201335" y="334536"/>
                    </a:cubicBezTo>
                    <a:cubicBezTo>
                      <a:pt x="212486" y="341970"/>
                      <a:pt x="222541" y="351396"/>
                      <a:pt x="234788" y="356839"/>
                    </a:cubicBezTo>
                    <a:cubicBezTo>
                      <a:pt x="256271" y="366387"/>
                      <a:pt x="301696" y="379141"/>
                      <a:pt x="301696" y="379141"/>
                    </a:cubicBezTo>
                    <a:cubicBezTo>
                      <a:pt x="309130" y="390292"/>
                      <a:pt x="320057" y="399786"/>
                      <a:pt x="323998" y="412595"/>
                    </a:cubicBezTo>
                    <a:cubicBezTo>
                      <a:pt x="330431" y="433501"/>
                      <a:pt x="347016" y="558633"/>
                      <a:pt x="368603" y="591014"/>
                    </a:cubicBezTo>
                    <a:cubicBezTo>
                      <a:pt x="383471" y="613317"/>
                      <a:pt x="390223" y="644131"/>
                      <a:pt x="413208" y="657922"/>
                    </a:cubicBezTo>
                    <a:cubicBezTo>
                      <a:pt x="431793" y="669073"/>
                      <a:pt x="449158" y="682572"/>
                      <a:pt x="468964" y="691375"/>
                    </a:cubicBezTo>
                    <a:cubicBezTo>
                      <a:pt x="500142" y="705232"/>
                      <a:pt x="515884" y="702527"/>
                      <a:pt x="547023" y="702527"/>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Freeform: Shape 9">
                <a:extLst>
                  <a:ext uri="{FF2B5EF4-FFF2-40B4-BE49-F238E27FC236}">
                    <a16:creationId xmlns:a16="http://schemas.microsoft.com/office/drawing/2014/main" id="{752DCDC4-5F70-4F0C-A530-1BD9633063DC}"/>
                  </a:ext>
                </a:extLst>
              </p:cNvPr>
              <p:cNvSpPr/>
              <p:nvPr/>
            </p:nvSpPr>
            <p:spPr>
              <a:xfrm>
                <a:off x="4672361" y="4767635"/>
                <a:ext cx="602166" cy="1037063"/>
              </a:xfrm>
              <a:custGeom>
                <a:avLst/>
                <a:gdLst>
                  <a:gd name="connsiteX0" fmla="*/ 602166 w 602166"/>
                  <a:gd name="connsiteY0" fmla="*/ 0 h 1037063"/>
                  <a:gd name="connsiteX1" fmla="*/ 591015 w 602166"/>
                  <a:gd name="connsiteY1" fmla="*/ 66907 h 1037063"/>
                  <a:gd name="connsiteX2" fmla="*/ 568712 w 602166"/>
                  <a:gd name="connsiteY2" fmla="*/ 223024 h 1037063"/>
                  <a:gd name="connsiteX3" fmla="*/ 546410 w 602166"/>
                  <a:gd name="connsiteY3" fmla="*/ 289931 h 1037063"/>
                  <a:gd name="connsiteX4" fmla="*/ 524107 w 602166"/>
                  <a:gd name="connsiteY4" fmla="*/ 390292 h 1037063"/>
                  <a:gd name="connsiteX5" fmla="*/ 501805 w 602166"/>
                  <a:gd name="connsiteY5" fmla="*/ 613317 h 1037063"/>
                  <a:gd name="connsiteX6" fmla="*/ 479502 w 602166"/>
                  <a:gd name="connsiteY6" fmla="*/ 691375 h 1037063"/>
                  <a:gd name="connsiteX7" fmla="*/ 457200 w 602166"/>
                  <a:gd name="connsiteY7" fmla="*/ 713678 h 1037063"/>
                  <a:gd name="connsiteX8" fmla="*/ 446049 w 602166"/>
                  <a:gd name="connsiteY8" fmla="*/ 747131 h 1037063"/>
                  <a:gd name="connsiteX9" fmla="*/ 412595 w 602166"/>
                  <a:gd name="connsiteY9" fmla="*/ 769434 h 1037063"/>
                  <a:gd name="connsiteX10" fmla="*/ 367990 w 602166"/>
                  <a:gd name="connsiteY10" fmla="*/ 802887 h 1037063"/>
                  <a:gd name="connsiteX11" fmla="*/ 334537 w 602166"/>
                  <a:gd name="connsiteY11" fmla="*/ 836341 h 1037063"/>
                  <a:gd name="connsiteX12" fmla="*/ 211873 w 602166"/>
                  <a:gd name="connsiteY12" fmla="*/ 892097 h 1037063"/>
                  <a:gd name="connsiteX13" fmla="*/ 178419 w 602166"/>
                  <a:gd name="connsiteY13" fmla="*/ 914400 h 1037063"/>
                  <a:gd name="connsiteX14" fmla="*/ 100361 w 602166"/>
                  <a:gd name="connsiteY14" fmla="*/ 936702 h 1037063"/>
                  <a:gd name="connsiteX15" fmla="*/ 44605 w 602166"/>
                  <a:gd name="connsiteY15" fmla="*/ 992458 h 1037063"/>
                  <a:gd name="connsiteX16" fmla="*/ 33454 w 602166"/>
                  <a:gd name="connsiteY16" fmla="*/ 1025912 h 1037063"/>
                  <a:gd name="connsiteX17" fmla="*/ 0 w 602166"/>
                  <a:gd name="connsiteY17"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166" h="1037063">
                    <a:moveTo>
                      <a:pt x="602166" y="0"/>
                    </a:moveTo>
                    <a:cubicBezTo>
                      <a:pt x="598449" y="22302"/>
                      <a:pt x="594369" y="44547"/>
                      <a:pt x="591015" y="66907"/>
                    </a:cubicBezTo>
                    <a:cubicBezTo>
                      <a:pt x="583217" y="118893"/>
                      <a:pt x="585335" y="173154"/>
                      <a:pt x="568712" y="223024"/>
                    </a:cubicBezTo>
                    <a:cubicBezTo>
                      <a:pt x="561278" y="245326"/>
                      <a:pt x="552112" y="267124"/>
                      <a:pt x="546410" y="289931"/>
                    </a:cubicBezTo>
                    <a:cubicBezTo>
                      <a:pt x="530662" y="352924"/>
                      <a:pt x="538265" y="319508"/>
                      <a:pt x="524107" y="390292"/>
                    </a:cubicBezTo>
                    <a:cubicBezTo>
                      <a:pt x="506050" y="697265"/>
                      <a:pt x="534127" y="500189"/>
                      <a:pt x="501805" y="613317"/>
                    </a:cubicBezTo>
                    <a:cubicBezTo>
                      <a:pt x="499152" y="622601"/>
                      <a:pt x="486796" y="679219"/>
                      <a:pt x="479502" y="691375"/>
                    </a:cubicBezTo>
                    <a:cubicBezTo>
                      <a:pt x="474093" y="700390"/>
                      <a:pt x="464634" y="706244"/>
                      <a:pt x="457200" y="713678"/>
                    </a:cubicBezTo>
                    <a:cubicBezTo>
                      <a:pt x="453483" y="724829"/>
                      <a:pt x="453392" y="737953"/>
                      <a:pt x="446049" y="747131"/>
                    </a:cubicBezTo>
                    <a:cubicBezTo>
                      <a:pt x="437677" y="757596"/>
                      <a:pt x="423501" y="761644"/>
                      <a:pt x="412595" y="769434"/>
                    </a:cubicBezTo>
                    <a:cubicBezTo>
                      <a:pt x="397472" y="780236"/>
                      <a:pt x="382101" y="790792"/>
                      <a:pt x="367990" y="802887"/>
                    </a:cubicBezTo>
                    <a:cubicBezTo>
                      <a:pt x="356016" y="813150"/>
                      <a:pt x="347842" y="827874"/>
                      <a:pt x="334537" y="836341"/>
                    </a:cubicBezTo>
                    <a:cubicBezTo>
                      <a:pt x="279689" y="871245"/>
                      <a:pt x="261002" y="875721"/>
                      <a:pt x="211873" y="892097"/>
                    </a:cubicBezTo>
                    <a:cubicBezTo>
                      <a:pt x="200722" y="899531"/>
                      <a:pt x="190406" y="908406"/>
                      <a:pt x="178419" y="914400"/>
                    </a:cubicBezTo>
                    <a:cubicBezTo>
                      <a:pt x="162421" y="922399"/>
                      <a:pt x="114652" y="933129"/>
                      <a:pt x="100361" y="936702"/>
                    </a:cubicBezTo>
                    <a:cubicBezTo>
                      <a:pt x="66906" y="959004"/>
                      <a:pt x="63190" y="955286"/>
                      <a:pt x="44605" y="992458"/>
                    </a:cubicBezTo>
                    <a:cubicBezTo>
                      <a:pt x="39348" y="1002972"/>
                      <a:pt x="41766" y="1017600"/>
                      <a:pt x="33454" y="1025912"/>
                    </a:cubicBezTo>
                    <a:cubicBezTo>
                      <a:pt x="25142" y="1034224"/>
                      <a:pt x="0" y="1037063"/>
                      <a:pt x="0" y="1037063"/>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Freeform: Shape 10">
                <a:extLst>
                  <a:ext uri="{FF2B5EF4-FFF2-40B4-BE49-F238E27FC236}">
                    <a16:creationId xmlns:a16="http://schemas.microsoft.com/office/drawing/2014/main" id="{3026775D-16EF-4B48-BAD1-296B75552F84}"/>
                  </a:ext>
                </a:extLst>
              </p:cNvPr>
              <p:cNvSpPr/>
              <p:nvPr/>
            </p:nvSpPr>
            <p:spPr>
              <a:xfrm>
                <a:off x="5375944" y="5070799"/>
                <a:ext cx="49496" cy="408432"/>
              </a:xfrm>
              <a:custGeom>
                <a:avLst/>
                <a:gdLst>
                  <a:gd name="connsiteX0" fmla="*/ 728 w 49496"/>
                  <a:gd name="connsiteY0" fmla="*/ 0 h 408432"/>
                  <a:gd name="connsiteX1" fmla="*/ 12920 w 49496"/>
                  <a:gd name="connsiteY1" fmla="*/ 30480 h 408432"/>
                  <a:gd name="connsiteX2" fmla="*/ 19016 w 49496"/>
                  <a:gd name="connsiteY2" fmla="*/ 48768 h 408432"/>
                  <a:gd name="connsiteX3" fmla="*/ 37304 w 49496"/>
                  <a:gd name="connsiteY3" fmla="*/ 396240 h 408432"/>
                  <a:gd name="connsiteX4" fmla="*/ 49496 w 49496"/>
                  <a:gd name="connsiteY4" fmla="*/ 408432 h 408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6" h="408432">
                    <a:moveTo>
                      <a:pt x="728" y="0"/>
                    </a:moveTo>
                    <a:cubicBezTo>
                      <a:pt x="4792" y="10160"/>
                      <a:pt x="9078" y="20234"/>
                      <a:pt x="12920" y="30480"/>
                    </a:cubicBezTo>
                    <a:cubicBezTo>
                      <a:pt x="15176" y="36497"/>
                      <a:pt x="18791" y="42346"/>
                      <a:pt x="19016" y="48768"/>
                    </a:cubicBezTo>
                    <a:cubicBezTo>
                      <a:pt x="21038" y="106382"/>
                      <a:pt x="-35484" y="305256"/>
                      <a:pt x="37304" y="396240"/>
                    </a:cubicBezTo>
                    <a:cubicBezTo>
                      <a:pt x="40894" y="400728"/>
                      <a:pt x="45432" y="404368"/>
                      <a:pt x="49496" y="408432"/>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Freeform: Shape 11">
                <a:extLst>
                  <a:ext uri="{FF2B5EF4-FFF2-40B4-BE49-F238E27FC236}">
                    <a16:creationId xmlns:a16="http://schemas.microsoft.com/office/drawing/2014/main" id="{103F9BA6-5162-43B7-AD9E-EB8AB6A07D4D}"/>
                  </a:ext>
                </a:extLst>
              </p:cNvPr>
              <p:cNvSpPr/>
              <p:nvPr/>
            </p:nvSpPr>
            <p:spPr>
              <a:xfrm>
                <a:off x="4736592" y="5198815"/>
                <a:ext cx="445008" cy="177490"/>
              </a:xfrm>
              <a:custGeom>
                <a:avLst/>
                <a:gdLst>
                  <a:gd name="connsiteX0" fmla="*/ 445008 w 445008"/>
                  <a:gd name="connsiteY0" fmla="*/ 0 h 177490"/>
                  <a:gd name="connsiteX1" fmla="*/ 408432 w 445008"/>
                  <a:gd name="connsiteY1" fmla="*/ 12192 h 177490"/>
                  <a:gd name="connsiteX2" fmla="*/ 390144 w 445008"/>
                  <a:gd name="connsiteY2" fmla="*/ 24384 h 177490"/>
                  <a:gd name="connsiteX3" fmla="*/ 316992 w 445008"/>
                  <a:gd name="connsiteY3" fmla="*/ 48768 h 177490"/>
                  <a:gd name="connsiteX4" fmla="*/ 298704 w 445008"/>
                  <a:gd name="connsiteY4" fmla="*/ 54864 h 177490"/>
                  <a:gd name="connsiteX5" fmla="*/ 262128 w 445008"/>
                  <a:gd name="connsiteY5" fmla="*/ 79248 h 177490"/>
                  <a:gd name="connsiteX6" fmla="*/ 249936 w 445008"/>
                  <a:gd name="connsiteY6" fmla="*/ 97536 h 177490"/>
                  <a:gd name="connsiteX7" fmla="*/ 207264 w 445008"/>
                  <a:gd name="connsiteY7" fmla="*/ 152400 h 177490"/>
                  <a:gd name="connsiteX8" fmla="*/ 140208 w 445008"/>
                  <a:gd name="connsiteY8" fmla="*/ 170688 h 177490"/>
                  <a:gd name="connsiteX9" fmla="*/ 109728 w 445008"/>
                  <a:gd name="connsiteY9" fmla="*/ 176784 h 177490"/>
                  <a:gd name="connsiteX10" fmla="*/ 0 w 445008"/>
                  <a:gd name="connsiteY10" fmla="*/ 176784 h 17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5008" h="177490">
                    <a:moveTo>
                      <a:pt x="445008" y="0"/>
                    </a:moveTo>
                    <a:cubicBezTo>
                      <a:pt x="432816" y="4064"/>
                      <a:pt x="420176" y="6973"/>
                      <a:pt x="408432" y="12192"/>
                    </a:cubicBezTo>
                    <a:cubicBezTo>
                      <a:pt x="401737" y="15168"/>
                      <a:pt x="396907" y="21566"/>
                      <a:pt x="390144" y="24384"/>
                    </a:cubicBezTo>
                    <a:lnTo>
                      <a:pt x="316992" y="48768"/>
                    </a:lnTo>
                    <a:cubicBezTo>
                      <a:pt x="310896" y="50800"/>
                      <a:pt x="304051" y="51300"/>
                      <a:pt x="298704" y="54864"/>
                    </a:cubicBezTo>
                    <a:lnTo>
                      <a:pt x="262128" y="79248"/>
                    </a:lnTo>
                    <a:cubicBezTo>
                      <a:pt x="258064" y="85344"/>
                      <a:pt x="253213" y="90983"/>
                      <a:pt x="249936" y="97536"/>
                    </a:cubicBezTo>
                    <a:cubicBezTo>
                      <a:pt x="237588" y="122231"/>
                      <a:pt x="250528" y="137979"/>
                      <a:pt x="207264" y="152400"/>
                    </a:cubicBezTo>
                    <a:cubicBezTo>
                      <a:pt x="180989" y="161158"/>
                      <a:pt x="174584" y="163813"/>
                      <a:pt x="140208" y="170688"/>
                    </a:cubicBezTo>
                    <a:cubicBezTo>
                      <a:pt x="130048" y="172720"/>
                      <a:pt x="120079" y="176334"/>
                      <a:pt x="109728" y="176784"/>
                    </a:cubicBezTo>
                    <a:cubicBezTo>
                      <a:pt x="73187" y="178373"/>
                      <a:pt x="36576" y="176784"/>
                      <a:pt x="0" y="176784"/>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6" name="Slide Number Placeholder 5">
            <a:extLst>
              <a:ext uri="{FF2B5EF4-FFF2-40B4-BE49-F238E27FC236}">
                <a16:creationId xmlns:a16="http://schemas.microsoft.com/office/drawing/2014/main" id="{EE60EE8F-B541-452B-8F78-CE1015C944FB}"/>
              </a:ext>
            </a:extLst>
          </p:cNvPr>
          <p:cNvSpPr>
            <a:spLocks noGrp="1"/>
          </p:cNvSpPr>
          <p:nvPr>
            <p:ph type="sldNum" sz="quarter" idx="12"/>
          </p:nvPr>
        </p:nvSpPr>
        <p:spPr/>
        <p:txBody>
          <a:bodyPr/>
          <a:lstStyle/>
          <a:p>
            <a:fld id="{C73C8D7F-9C84-47C4-B132-BAD03B6622AA}" type="slidenum">
              <a:rPr lang="LID4096" smtClean="0"/>
              <a:t>16</a:t>
            </a:fld>
            <a:endParaRPr lang="LID4096" dirty="0"/>
          </a:p>
        </p:txBody>
      </p:sp>
      <p:cxnSp>
        <p:nvCxnSpPr>
          <p:cNvPr id="14" name="Straight Connector 13">
            <a:extLst>
              <a:ext uri="{FF2B5EF4-FFF2-40B4-BE49-F238E27FC236}">
                <a16:creationId xmlns:a16="http://schemas.microsoft.com/office/drawing/2014/main" id="{314DBFE7-4971-46A8-882A-DC2235A53EB7}"/>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5BD03300-756B-4E84-A420-56997E86D08B}"/>
              </a:ext>
            </a:extLst>
          </p:cNvPr>
          <p:cNvSpPr txBox="1"/>
          <p:nvPr/>
        </p:nvSpPr>
        <p:spPr>
          <a:xfrm>
            <a:off x="976788" y="2148463"/>
            <a:ext cx="3243324" cy="4093428"/>
          </a:xfrm>
          <a:prstGeom prst="rect">
            <a:avLst/>
          </a:prstGeom>
          <a:noFill/>
        </p:spPr>
        <p:txBody>
          <a:bodyPr wrap="none" rtlCol="0">
            <a:spAutoFit/>
          </a:bodyPr>
          <a:lstStyle/>
          <a:p>
            <a:pPr algn="r"/>
            <a:r>
              <a:rPr lang="en-US" sz="2000" dirty="0"/>
              <a:t>Seed mass</a:t>
            </a:r>
          </a:p>
          <a:p>
            <a:pPr algn="r"/>
            <a:endParaRPr lang="en-US" sz="2000" dirty="0"/>
          </a:p>
          <a:p>
            <a:pPr algn="r"/>
            <a:r>
              <a:rPr lang="en-US" sz="2000" dirty="0"/>
              <a:t>Vegetative height</a:t>
            </a:r>
          </a:p>
          <a:p>
            <a:pPr algn="r"/>
            <a:endParaRPr lang="en-US" sz="2000" dirty="0"/>
          </a:p>
          <a:p>
            <a:pPr algn="r"/>
            <a:r>
              <a:rPr lang="en-US" sz="2000" dirty="0"/>
              <a:t>Leaf size</a:t>
            </a:r>
          </a:p>
          <a:p>
            <a:pPr algn="r"/>
            <a:r>
              <a:rPr lang="en-US" sz="2000" dirty="0"/>
              <a:t>Specific leaf area (SLA)</a:t>
            </a:r>
          </a:p>
          <a:p>
            <a:pPr algn="r"/>
            <a:r>
              <a:rPr lang="en-US" sz="2000" dirty="0"/>
              <a:t>Leaf nutrients concentrations</a:t>
            </a:r>
          </a:p>
          <a:p>
            <a:pPr algn="r"/>
            <a:endParaRPr lang="en-US" sz="2000" dirty="0"/>
          </a:p>
          <a:p>
            <a:pPr algn="r"/>
            <a:endParaRPr lang="en-US" sz="2000" dirty="0"/>
          </a:p>
          <a:p>
            <a:pPr algn="r"/>
            <a:r>
              <a:rPr lang="en-US" sz="2000" dirty="0"/>
              <a:t>Density root tissues </a:t>
            </a:r>
          </a:p>
          <a:p>
            <a:pPr algn="r"/>
            <a:r>
              <a:rPr lang="en-US" sz="2000" dirty="0"/>
              <a:t>Toor depth or root length</a:t>
            </a:r>
          </a:p>
          <a:p>
            <a:pPr algn="r"/>
            <a:endParaRPr lang="en-US" sz="2000" dirty="0"/>
          </a:p>
          <a:p>
            <a:pPr algn="r"/>
            <a:endParaRPr lang="en-US" sz="2000" dirty="0"/>
          </a:p>
        </p:txBody>
      </p:sp>
      <p:sp>
        <p:nvSpPr>
          <p:cNvPr id="16" name="TextBox 15">
            <a:extLst>
              <a:ext uri="{FF2B5EF4-FFF2-40B4-BE49-F238E27FC236}">
                <a16:creationId xmlns:a16="http://schemas.microsoft.com/office/drawing/2014/main" id="{88B55FA9-EA65-47B6-8878-42708FB30B0F}"/>
              </a:ext>
            </a:extLst>
          </p:cNvPr>
          <p:cNvSpPr txBox="1"/>
          <p:nvPr/>
        </p:nvSpPr>
        <p:spPr>
          <a:xfrm>
            <a:off x="7075738" y="2142300"/>
            <a:ext cx="4082400" cy="4093428"/>
          </a:xfrm>
          <a:prstGeom prst="rect">
            <a:avLst/>
          </a:prstGeom>
          <a:noFill/>
        </p:spPr>
        <p:txBody>
          <a:bodyPr wrap="none" rtlCol="0">
            <a:spAutoFit/>
          </a:bodyPr>
          <a:lstStyle/>
          <a:p>
            <a:r>
              <a:rPr lang="en-US" sz="2000" dirty="0"/>
              <a:t>Fecundity</a:t>
            </a:r>
          </a:p>
          <a:p>
            <a:endParaRPr lang="en-US" sz="2000" dirty="0"/>
          </a:p>
          <a:p>
            <a:r>
              <a:rPr lang="en-US" sz="2000" dirty="0"/>
              <a:t>Light interception, competitive ability</a:t>
            </a:r>
          </a:p>
          <a:p>
            <a:endParaRPr lang="en-US" sz="2000" dirty="0"/>
          </a:p>
          <a:p>
            <a:endParaRPr lang="en-US" sz="2000" dirty="0"/>
          </a:p>
          <a:p>
            <a:r>
              <a:rPr lang="en-US" sz="2000" dirty="0"/>
              <a:t>Resource acquisition</a:t>
            </a:r>
          </a:p>
          <a:p>
            <a:r>
              <a:rPr lang="en-US" sz="2000" dirty="0"/>
              <a:t>Growth (fast, slow)</a:t>
            </a:r>
          </a:p>
          <a:p>
            <a:endParaRPr lang="en-US" sz="2000" dirty="0"/>
          </a:p>
          <a:p>
            <a:endParaRPr lang="en-US" sz="2000" dirty="0"/>
          </a:p>
          <a:p>
            <a:r>
              <a:rPr lang="en-US" sz="2000" dirty="0"/>
              <a:t>Absorption (nutrients, water)</a:t>
            </a:r>
          </a:p>
          <a:p>
            <a:r>
              <a:rPr lang="en-US" sz="2000" dirty="0"/>
              <a:t>Survival under drought</a:t>
            </a:r>
          </a:p>
          <a:p>
            <a:endParaRPr lang="en-US" sz="2000" dirty="0"/>
          </a:p>
          <a:p>
            <a:endParaRPr lang="en-US" sz="2000" dirty="0"/>
          </a:p>
        </p:txBody>
      </p:sp>
      <p:sp>
        <p:nvSpPr>
          <p:cNvPr id="18" name="Rectangle 17">
            <a:extLst>
              <a:ext uri="{FF2B5EF4-FFF2-40B4-BE49-F238E27FC236}">
                <a16:creationId xmlns:a16="http://schemas.microsoft.com/office/drawing/2014/main" id="{4752F9A7-8CE0-4DBC-81B9-B891516BCB40}"/>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Tree>
    <p:extLst>
      <p:ext uri="{BB962C8B-B14F-4D97-AF65-F5344CB8AC3E}">
        <p14:creationId xmlns:p14="http://schemas.microsoft.com/office/powerpoint/2010/main" val="3596129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normAutofit/>
          </a:bodyPr>
          <a:lstStyle/>
          <a:p>
            <a:pPr algn="ctr"/>
            <a:r>
              <a:rPr lang="en-US" sz="3600" dirty="0"/>
              <a:t>Trade-offs… because plants cannot do it all </a:t>
            </a:r>
          </a:p>
        </p:txBody>
      </p:sp>
      <p:sp>
        <p:nvSpPr>
          <p:cNvPr id="7" name="Content Placeholder 2">
            <a:extLst>
              <a:ext uri="{FF2B5EF4-FFF2-40B4-BE49-F238E27FC236}">
                <a16:creationId xmlns:a16="http://schemas.microsoft.com/office/drawing/2014/main" id="{B9AF5319-1014-4F37-A23F-3A6D8A73B092}"/>
              </a:ext>
            </a:extLst>
          </p:cNvPr>
          <p:cNvSpPr>
            <a:spLocks noGrp="1"/>
          </p:cNvSpPr>
          <p:nvPr>
            <p:ph idx="1"/>
          </p:nvPr>
        </p:nvSpPr>
        <p:spPr>
          <a:xfrm>
            <a:off x="569259" y="1780218"/>
            <a:ext cx="4979530" cy="4351338"/>
          </a:xfrm>
        </p:spPr>
        <p:txBody>
          <a:bodyPr>
            <a:normAutofit fontScale="92500" lnSpcReduction="10000"/>
          </a:bodyPr>
          <a:lstStyle/>
          <a:p>
            <a:pPr>
              <a:lnSpc>
                <a:spcPct val="150000"/>
              </a:lnSpc>
            </a:pPr>
            <a:r>
              <a:rPr lang="en-US" sz="2500" dirty="0"/>
              <a:t>Trade-off arise because evolutionary pressures select for specific traits in specific environments</a:t>
            </a:r>
          </a:p>
          <a:p>
            <a:pPr>
              <a:lnSpc>
                <a:spcPct val="150000"/>
              </a:lnSpc>
            </a:pPr>
            <a:r>
              <a:rPr lang="en-US" sz="2500" dirty="0"/>
              <a:t>Example: species with high specific leaf area may be best suited to thrive in resource-rich environments, whereas those with low SLA might be best at withstanding drought </a:t>
            </a:r>
          </a:p>
        </p:txBody>
      </p:sp>
      <p:sp>
        <p:nvSpPr>
          <p:cNvPr id="3" name="Slide Number Placeholder 2">
            <a:extLst>
              <a:ext uri="{FF2B5EF4-FFF2-40B4-BE49-F238E27FC236}">
                <a16:creationId xmlns:a16="http://schemas.microsoft.com/office/drawing/2014/main" id="{1210025A-C252-430E-A41C-CB29F218022E}"/>
              </a:ext>
            </a:extLst>
          </p:cNvPr>
          <p:cNvSpPr>
            <a:spLocks noGrp="1"/>
          </p:cNvSpPr>
          <p:nvPr>
            <p:ph type="sldNum" sz="quarter" idx="12"/>
          </p:nvPr>
        </p:nvSpPr>
        <p:spPr/>
        <p:txBody>
          <a:bodyPr/>
          <a:lstStyle/>
          <a:p>
            <a:fld id="{C73C8D7F-9C84-47C4-B132-BAD03B6622AA}" type="slidenum">
              <a:rPr lang="LID4096" smtClean="0"/>
              <a:t>17</a:t>
            </a:fld>
            <a:endParaRPr lang="LID4096" dirty="0"/>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6" name="Picture 5">
            <a:extLst>
              <a:ext uri="{FF2B5EF4-FFF2-40B4-BE49-F238E27FC236}">
                <a16:creationId xmlns:a16="http://schemas.microsoft.com/office/drawing/2014/main" id="{78D97BF7-2F6F-AF42-B6CF-C32423103683}"/>
              </a:ext>
            </a:extLst>
          </p:cNvPr>
          <p:cNvPicPr>
            <a:picLocks noChangeAspect="1"/>
          </p:cNvPicPr>
          <p:nvPr/>
        </p:nvPicPr>
        <p:blipFill rotWithShape="1">
          <a:blip r:embed="rId3"/>
          <a:srcRect l="9175" r="37077"/>
          <a:stretch/>
        </p:blipFill>
        <p:spPr>
          <a:xfrm>
            <a:off x="7229139" y="1913947"/>
            <a:ext cx="3141233" cy="4365483"/>
          </a:xfrm>
          <a:prstGeom prst="rect">
            <a:avLst/>
          </a:prstGeom>
        </p:spPr>
      </p:pic>
      <p:sp>
        <p:nvSpPr>
          <p:cNvPr id="12" name="Rectangle 11">
            <a:extLst>
              <a:ext uri="{FF2B5EF4-FFF2-40B4-BE49-F238E27FC236}">
                <a16:creationId xmlns:a16="http://schemas.microsoft.com/office/drawing/2014/main" id="{E8C0B1AD-FB76-D842-A0B5-D43A5BBB5AD7}"/>
              </a:ext>
            </a:extLst>
          </p:cNvPr>
          <p:cNvSpPr/>
          <p:nvPr/>
        </p:nvSpPr>
        <p:spPr>
          <a:xfrm>
            <a:off x="10104861" y="2604852"/>
            <a:ext cx="1816784" cy="27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7A841BF-3562-3940-8C78-28AEA48902F1}"/>
              </a:ext>
            </a:extLst>
          </p:cNvPr>
          <p:cNvSpPr txBox="1"/>
          <p:nvPr/>
        </p:nvSpPr>
        <p:spPr>
          <a:xfrm>
            <a:off x="5548789" y="2880986"/>
            <a:ext cx="2354290" cy="830997"/>
          </a:xfrm>
          <a:prstGeom prst="rect">
            <a:avLst/>
          </a:prstGeom>
          <a:noFill/>
        </p:spPr>
        <p:txBody>
          <a:bodyPr wrap="square" rtlCol="0">
            <a:spAutoFit/>
          </a:bodyPr>
          <a:lstStyle/>
          <a:p>
            <a:pPr marL="171450" indent="-171450">
              <a:buFontTx/>
              <a:buChar char="-"/>
            </a:pPr>
            <a:r>
              <a:rPr lang="en-US" sz="1200" dirty="0"/>
              <a:t>High specific leaf area </a:t>
            </a:r>
          </a:p>
          <a:p>
            <a:pPr marL="171450" indent="-171450">
              <a:buFontTx/>
              <a:buChar char="-"/>
            </a:pPr>
            <a:r>
              <a:rPr lang="en-US" sz="1200" dirty="0"/>
              <a:t>High specific root length</a:t>
            </a:r>
          </a:p>
          <a:p>
            <a:pPr marL="171450" indent="-171450">
              <a:buFontTx/>
              <a:buChar char="-"/>
            </a:pPr>
            <a:r>
              <a:rPr lang="en-US" sz="1200" dirty="0"/>
              <a:t>Low tissue density </a:t>
            </a:r>
          </a:p>
          <a:p>
            <a:pPr marL="171450" indent="-171450">
              <a:buFontTx/>
              <a:buChar char="-"/>
            </a:pPr>
            <a:r>
              <a:rPr lang="en-US" sz="1200" dirty="0"/>
              <a:t>FAST growth </a:t>
            </a:r>
          </a:p>
        </p:txBody>
      </p:sp>
      <p:sp>
        <p:nvSpPr>
          <p:cNvPr id="16" name="Teardrop 15">
            <a:extLst>
              <a:ext uri="{FF2B5EF4-FFF2-40B4-BE49-F238E27FC236}">
                <a16:creationId xmlns:a16="http://schemas.microsoft.com/office/drawing/2014/main" id="{58BC0F7E-A242-2A4F-861D-9999A06CAB32}"/>
              </a:ext>
            </a:extLst>
          </p:cNvPr>
          <p:cNvSpPr/>
          <p:nvPr/>
        </p:nvSpPr>
        <p:spPr>
          <a:xfrm rot="2997656">
            <a:off x="5493329" y="2364837"/>
            <a:ext cx="1706876" cy="1768876"/>
          </a:xfrm>
          <a:prstGeom prst="teardro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775975B-291E-C549-95C1-9914EEB0F0F1}"/>
              </a:ext>
            </a:extLst>
          </p:cNvPr>
          <p:cNvSpPr txBox="1"/>
          <p:nvPr/>
        </p:nvSpPr>
        <p:spPr>
          <a:xfrm>
            <a:off x="10137888" y="3018442"/>
            <a:ext cx="1863725" cy="830997"/>
          </a:xfrm>
          <a:prstGeom prst="rect">
            <a:avLst/>
          </a:prstGeom>
          <a:noFill/>
        </p:spPr>
        <p:txBody>
          <a:bodyPr wrap="square" rtlCol="0">
            <a:spAutoFit/>
          </a:bodyPr>
          <a:lstStyle/>
          <a:p>
            <a:pPr marL="171450" indent="-171450">
              <a:buFontTx/>
              <a:buChar char="-"/>
            </a:pPr>
            <a:r>
              <a:rPr lang="en-US" sz="1200" dirty="0"/>
              <a:t>Low specific leaf area</a:t>
            </a:r>
          </a:p>
          <a:p>
            <a:pPr marL="171450" indent="-171450">
              <a:buFontTx/>
              <a:buChar char="-"/>
            </a:pPr>
            <a:r>
              <a:rPr lang="en-US" sz="1200" dirty="0"/>
              <a:t>Low specific root length </a:t>
            </a:r>
          </a:p>
          <a:p>
            <a:pPr marL="171450" indent="-171450">
              <a:buFontTx/>
              <a:buChar char="-"/>
            </a:pPr>
            <a:r>
              <a:rPr lang="en-US" sz="1200" dirty="0"/>
              <a:t>High tissue density </a:t>
            </a:r>
          </a:p>
          <a:p>
            <a:pPr marL="171450" indent="-171450">
              <a:buFontTx/>
              <a:buChar char="-"/>
            </a:pPr>
            <a:r>
              <a:rPr lang="en-US" sz="1200" dirty="0"/>
              <a:t>SLOW growth </a:t>
            </a:r>
          </a:p>
        </p:txBody>
      </p:sp>
      <p:sp>
        <p:nvSpPr>
          <p:cNvPr id="18" name="Teardrop 17">
            <a:extLst>
              <a:ext uri="{FF2B5EF4-FFF2-40B4-BE49-F238E27FC236}">
                <a16:creationId xmlns:a16="http://schemas.microsoft.com/office/drawing/2014/main" id="{14734569-8AAB-F646-A448-E63A329A70B8}"/>
              </a:ext>
            </a:extLst>
          </p:cNvPr>
          <p:cNvSpPr/>
          <p:nvPr/>
        </p:nvSpPr>
        <p:spPr>
          <a:xfrm rot="2997656" flipH="1" flipV="1">
            <a:off x="10198132" y="2541732"/>
            <a:ext cx="1735708" cy="1828493"/>
          </a:xfrm>
          <a:prstGeom prst="teardro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27C039-D9E0-4369-AD2A-33856A4E78A3}"/>
              </a:ext>
            </a:extLst>
          </p:cNvPr>
          <p:cNvSpPr/>
          <p:nvPr/>
        </p:nvSpPr>
        <p:spPr>
          <a:xfrm>
            <a:off x="9616994" y="5516838"/>
            <a:ext cx="1683474" cy="400110"/>
          </a:xfrm>
          <a:prstGeom prst="rect">
            <a:avLst/>
          </a:prstGeom>
        </p:spPr>
        <p:txBody>
          <a:bodyPr wrap="none">
            <a:spAutoFit/>
          </a:bodyPr>
          <a:lstStyle/>
          <a:p>
            <a:r>
              <a:rPr lang="en-GB" sz="2000" dirty="0">
                <a:solidFill>
                  <a:schemeClr val="bg1">
                    <a:lumMod val="50000"/>
                  </a:schemeClr>
                </a:solidFill>
                <a:latin typeface="Agency FB" panose="020B0503020202020204" pitchFamily="34" charset="0"/>
              </a:rPr>
              <a:t>@</a:t>
            </a:r>
            <a:r>
              <a:rPr lang="en-GB" sz="2000" dirty="0" err="1">
                <a:solidFill>
                  <a:schemeClr val="bg1">
                    <a:lumMod val="50000"/>
                  </a:schemeClr>
                </a:solidFill>
                <a:latin typeface="Agency FB" panose="020B0503020202020204" pitchFamily="34" charset="0"/>
              </a:rPr>
              <a:t>MagdaGarbowski</a:t>
            </a:r>
            <a:endParaRPr lang="en-GB" sz="2000" dirty="0">
              <a:solidFill>
                <a:schemeClr val="bg1">
                  <a:lumMod val="50000"/>
                </a:schemeClr>
              </a:solidFill>
              <a:latin typeface="Agency FB" panose="020B0503020202020204" pitchFamily="34" charset="0"/>
            </a:endParaRPr>
          </a:p>
        </p:txBody>
      </p:sp>
    </p:spTree>
    <p:extLst>
      <p:ext uri="{BB962C8B-B14F-4D97-AF65-F5344CB8AC3E}">
        <p14:creationId xmlns:p14="http://schemas.microsoft.com/office/powerpoint/2010/main" val="263689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A97F54-9337-4567-9385-13B4321C7DAC}"/>
              </a:ext>
            </a:extLst>
          </p:cNvPr>
          <p:cNvSpPr>
            <a:spLocks noGrp="1"/>
          </p:cNvSpPr>
          <p:nvPr>
            <p:ph type="sldNum" sz="quarter" idx="12"/>
          </p:nvPr>
        </p:nvSpPr>
        <p:spPr/>
        <p:txBody>
          <a:bodyPr/>
          <a:lstStyle/>
          <a:p>
            <a:fld id="{C73C8D7F-9C84-47C4-B132-BAD03B6622AA}" type="slidenum">
              <a:rPr lang="LID4096" smtClean="0"/>
              <a:t>18</a:t>
            </a:fld>
            <a:endParaRPr lang="LID4096"/>
          </a:p>
        </p:txBody>
      </p:sp>
      <p:sp>
        <p:nvSpPr>
          <p:cNvPr id="10" name="Title 1">
            <a:extLst>
              <a:ext uri="{FF2B5EF4-FFF2-40B4-BE49-F238E27FC236}">
                <a16:creationId xmlns:a16="http://schemas.microsoft.com/office/drawing/2014/main" id="{9DE0D96E-E2F9-4993-AD3F-E6CB651177B4}"/>
              </a:ext>
            </a:extLst>
          </p:cNvPr>
          <p:cNvSpPr>
            <a:spLocks noGrp="1"/>
          </p:cNvSpPr>
          <p:nvPr>
            <p:ph type="title"/>
          </p:nvPr>
        </p:nvSpPr>
        <p:spPr>
          <a:xfrm>
            <a:off x="838200" y="365125"/>
            <a:ext cx="10515600" cy="1325563"/>
          </a:xfrm>
        </p:spPr>
        <p:txBody>
          <a:bodyPr>
            <a:normAutofit/>
          </a:bodyPr>
          <a:lstStyle/>
          <a:p>
            <a:pPr algn="ctr"/>
            <a:r>
              <a:rPr lang="en-US" sz="3600" dirty="0"/>
              <a:t>Plant ecological strategies </a:t>
            </a:r>
          </a:p>
        </p:txBody>
      </p:sp>
      <p:cxnSp>
        <p:nvCxnSpPr>
          <p:cNvPr id="8" name="Straight Connector 7">
            <a:extLst>
              <a:ext uri="{FF2B5EF4-FFF2-40B4-BE49-F238E27FC236}">
                <a16:creationId xmlns:a16="http://schemas.microsoft.com/office/drawing/2014/main" id="{6B55D9A5-C4A7-4B9C-8EE5-DAEE8F510986}"/>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29AD92B3-D4DD-2B43-B56E-16D8C24023C3}"/>
              </a:ext>
            </a:extLst>
          </p:cNvPr>
          <p:cNvSpPr txBox="1"/>
          <p:nvPr/>
        </p:nvSpPr>
        <p:spPr>
          <a:xfrm>
            <a:off x="9213694" y="5764627"/>
            <a:ext cx="1632178" cy="400110"/>
          </a:xfrm>
          <a:prstGeom prst="rect">
            <a:avLst/>
          </a:prstGeom>
          <a:noFill/>
        </p:spPr>
        <p:txBody>
          <a:bodyPr wrap="none" rtlCol="0">
            <a:spAutoFit/>
          </a:bodyPr>
          <a:lstStyle/>
          <a:p>
            <a:r>
              <a:rPr lang="en-US" sz="2000" dirty="0">
                <a:latin typeface="Agency FB" panose="020B0503020202020204" pitchFamily="34" charset="0"/>
              </a:rPr>
              <a:t>Weigelt et al 2021</a:t>
            </a:r>
          </a:p>
        </p:txBody>
      </p:sp>
      <p:pic>
        <p:nvPicPr>
          <p:cNvPr id="5" name="Picture 4" descr="Diagram&#10;&#10;Description automatically generated">
            <a:extLst>
              <a:ext uri="{FF2B5EF4-FFF2-40B4-BE49-F238E27FC236}">
                <a16:creationId xmlns:a16="http://schemas.microsoft.com/office/drawing/2014/main" id="{1ADE8D2F-18AB-704C-A090-157977735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797" y="1776725"/>
            <a:ext cx="6138406" cy="4677420"/>
          </a:xfrm>
          <a:prstGeom prst="rect">
            <a:avLst/>
          </a:prstGeom>
          <a:ln w="22225">
            <a:solidFill>
              <a:srgbClr val="000000"/>
            </a:solidFill>
          </a:ln>
        </p:spPr>
      </p:pic>
    </p:spTree>
    <p:extLst>
      <p:ext uri="{BB962C8B-B14F-4D97-AF65-F5344CB8AC3E}">
        <p14:creationId xmlns:p14="http://schemas.microsoft.com/office/powerpoint/2010/main" val="1556726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a:xfrm>
            <a:off x="838200" y="365125"/>
            <a:ext cx="10515600" cy="1325563"/>
          </a:xfrm>
        </p:spPr>
        <p:txBody>
          <a:bodyPr>
            <a:normAutofit/>
          </a:bodyPr>
          <a:lstStyle/>
          <a:p>
            <a:pPr algn="ctr"/>
            <a:r>
              <a:rPr lang="en-US" sz="3200" dirty="0"/>
              <a:t>Functional Traits + Ecology = Trait-based functional ecology</a:t>
            </a:r>
          </a:p>
        </p:txBody>
      </p:sp>
      <p:sp>
        <p:nvSpPr>
          <p:cNvPr id="7" name="Content Placeholder 2">
            <a:extLst>
              <a:ext uri="{FF2B5EF4-FFF2-40B4-BE49-F238E27FC236}">
                <a16:creationId xmlns:a16="http://schemas.microsoft.com/office/drawing/2014/main" id="{B9AF5319-1014-4F37-A23F-3A6D8A73B092}"/>
              </a:ext>
            </a:extLst>
          </p:cNvPr>
          <p:cNvSpPr>
            <a:spLocks noGrp="1"/>
          </p:cNvSpPr>
          <p:nvPr>
            <p:ph idx="1"/>
          </p:nvPr>
        </p:nvSpPr>
        <p:spPr>
          <a:xfrm>
            <a:off x="569258" y="1780218"/>
            <a:ext cx="9755359" cy="4351338"/>
          </a:xfrm>
        </p:spPr>
        <p:txBody>
          <a:bodyPr>
            <a:noAutofit/>
          </a:bodyPr>
          <a:lstStyle/>
          <a:p>
            <a:pPr marL="0" indent="0">
              <a:lnSpc>
                <a:spcPct val="150000"/>
              </a:lnSpc>
              <a:buNone/>
            </a:pPr>
            <a:r>
              <a:rPr lang="en-US" sz="2500" dirty="0"/>
              <a:t>Trait-based functional ecology uses species traits to understand:</a:t>
            </a:r>
          </a:p>
          <a:p>
            <a:pPr lvl="1">
              <a:lnSpc>
                <a:spcPct val="150000"/>
              </a:lnSpc>
            </a:pPr>
            <a:r>
              <a:rPr lang="en-US" sz="2500" dirty="0"/>
              <a:t>how species and communities respond to environmental change (</a:t>
            </a:r>
            <a:r>
              <a:rPr lang="en-US" sz="2500" dirty="0">
                <a:latin typeface="Agency FB" panose="020B0503020202020204" pitchFamily="34" charset="0"/>
              </a:rPr>
              <a:t>Lavorel &amp; Garnier 2002</a:t>
            </a:r>
            <a:r>
              <a:rPr lang="en-US" sz="2500" dirty="0"/>
              <a:t>) </a:t>
            </a:r>
          </a:p>
          <a:p>
            <a:pPr lvl="1">
              <a:lnSpc>
                <a:spcPct val="150000"/>
              </a:lnSpc>
            </a:pPr>
            <a:r>
              <a:rPr lang="en-US" sz="2500" dirty="0"/>
              <a:t>and predict how species enter, persist, and coexist in communities (i.e., community assembly) (</a:t>
            </a:r>
            <a:r>
              <a:rPr lang="en-US" sz="2500" dirty="0">
                <a:latin typeface="Agency FB" panose="020B0503020202020204" pitchFamily="34" charset="0"/>
              </a:rPr>
              <a:t>HilleRisLambers et al 2012</a:t>
            </a:r>
            <a:r>
              <a:rPr lang="en-US" sz="2500" dirty="0"/>
              <a:t>) </a:t>
            </a:r>
          </a:p>
        </p:txBody>
      </p:sp>
      <p:sp>
        <p:nvSpPr>
          <p:cNvPr id="3" name="Slide Number Placeholder 2">
            <a:extLst>
              <a:ext uri="{FF2B5EF4-FFF2-40B4-BE49-F238E27FC236}">
                <a16:creationId xmlns:a16="http://schemas.microsoft.com/office/drawing/2014/main" id="{1210025A-C252-430E-A41C-CB29F218022E}"/>
              </a:ext>
            </a:extLst>
          </p:cNvPr>
          <p:cNvSpPr>
            <a:spLocks noGrp="1"/>
          </p:cNvSpPr>
          <p:nvPr>
            <p:ph type="sldNum" sz="quarter" idx="12"/>
          </p:nvPr>
        </p:nvSpPr>
        <p:spPr/>
        <p:txBody>
          <a:bodyPr/>
          <a:lstStyle/>
          <a:p>
            <a:fld id="{C73C8D7F-9C84-47C4-B132-BAD03B6622AA}" type="slidenum">
              <a:rPr lang="LID4096" smtClean="0"/>
              <a:t>19</a:t>
            </a:fld>
            <a:endParaRPr lang="LID4096"/>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3589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563B-32AC-4105-A277-302012F5213A}"/>
              </a:ext>
            </a:extLst>
          </p:cNvPr>
          <p:cNvSpPr>
            <a:spLocks noGrp="1"/>
          </p:cNvSpPr>
          <p:nvPr>
            <p:ph type="title"/>
          </p:nvPr>
        </p:nvSpPr>
        <p:spPr/>
        <p:txBody>
          <a:bodyPr/>
          <a:lstStyle/>
          <a:p>
            <a:r>
              <a:rPr lang="en-US" dirty="0"/>
              <a:t>Biodiversity</a:t>
            </a:r>
          </a:p>
        </p:txBody>
      </p:sp>
      <p:sp>
        <p:nvSpPr>
          <p:cNvPr id="3" name="Content Placeholder 2">
            <a:extLst>
              <a:ext uri="{FF2B5EF4-FFF2-40B4-BE49-F238E27FC236}">
                <a16:creationId xmlns:a16="http://schemas.microsoft.com/office/drawing/2014/main" id="{18FF9889-559D-4DC8-BA20-BAEC542A88FB}"/>
              </a:ext>
            </a:extLst>
          </p:cNvPr>
          <p:cNvSpPr>
            <a:spLocks noGrp="1"/>
          </p:cNvSpPr>
          <p:nvPr>
            <p:ph idx="1"/>
          </p:nvPr>
        </p:nvSpPr>
        <p:spPr>
          <a:xfrm>
            <a:off x="838200" y="1825625"/>
            <a:ext cx="7467600" cy="4351338"/>
          </a:xfrm>
        </p:spPr>
        <p:txBody>
          <a:bodyPr>
            <a:normAutofit/>
          </a:bodyPr>
          <a:lstStyle/>
          <a:p>
            <a:pPr>
              <a:lnSpc>
                <a:spcPct val="150000"/>
              </a:lnSpc>
            </a:pPr>
            <a:r>
              <a:rPr lang="en-US" sz="2500" dirty="0"/>
              <a:t>Includes genotypic and phenotypic variation, and evolutionary histories of organisms across space and time.</a:t>
            </a:r>
          </a:p>
          <a:p>
            <a:pPr>
              <a:lnSpc>
                <a:spcPct val="150000"/>
              </a:lnSpc>
            </a:pPr>
            <a:r>
              <a:rPr lang="en-US" sz="2500" dirty="0"/>
              <a:t>Its quantification is challenging. Large part of this quantification deals with the number of species and their abundances:</a:t>
            </a:r>
          </a:p>
          <a:p>
            <a:pPr marL="0" indent="0">
              <a:lnSpc>
                <a:spcPct val="150000"/>
              </a:lnSpc>
              <a:buNone/>
            </a:pPr>
            <a:r>
              <a:rPr lang="en-US" sz="2500" dirty="0"/>
              <a:t>                             “Taxonomic facet”</a:t>
            </a:r>
          </a:p>
        </p:txBody>
      </p:sp>
      <p:sp>
        <p:nvSpPr>
          <p:cNvPr id="4" name="Slide Number Placeholder 3">
            <a:extLst>
              <a:ext uri="{FF2B5EF4-FFF2-40B4-BE49-F238E27FC236}">
                <a16:creationId xmlns:a16="http://schemas.microsoft.com/office/drawing/2014/main" id="{12E8E06F-6060-414A-8253-7D32134BFEC9}"/>
              </a:ext>
            </a:extLst>
          </p:cNvPr>
          <p:cNvSpPr>
            <a:spLocks noGrp="1"/>
          </p:cNvSpPr>
          <p:nvPr>
            <p:ph type="sldNum" sz="quarter" idx="12"/>
          </p:nvPr>
        </p:nvSpPr>
        <p:spPr/>
        <p:txBody>
          <a:bodyPr/>
          <a:lstStyle/>
          <a:p>
            <a:fld id="{C73C8D7F-9C84-47C4-B132-BAD03B6622AA}" type="slidenum">
              <a:rPr lang="LID4096" smtClean="0"/>
              <a:t>2</a:t>
            </a:fld>
            <a:endParaRPr lang="LID4096"/>
          </a:p>
        </p:txBody>
      </p:sp>
      <p:pic>
        <p:nvPicPr>
          <p:cNvPr id="5" name="Picture 4">
            <a:extLst>
              <a:ext uri="{FF2B5EF4-FFF2-40B4-BE49-F238E27FC236}">
                <a16:creationId xmlns:a16="http://schemas.microsoft.com/office/drawing/2014/main" id="{6EE16471-26FD-45D0-95A3-6459511D8FF3}"/>
              </a:ext>
            </a:extLst>
          </p:cNvPr>
          <p:cNvPicPr>
            <a:picLocks noChangeAspect="1"/>
          </p:cNvPicPr>
          <p:nvPr/>
        </p:nvPicPr>
        <p:blipFill rotWithShape="1">
          <a:blip r:embed="rId3"/>
          <a:srcRect t="3197"/>
          <a:stretch/>
        </p:blipFill>
        <p:spPr>
          <a:xfrm>
            <a:off x="9178824" y="1154625"/>
            <a:ext cx="3013176" cy="4548749"/>
          </a:xfrm>
          <a:prstGeom prst="rect">
            <a:avLst/>
          </a:prstGeom>
          <a:effectLst>
            <a:outerShdw sx="1000" sy="1000" algn="ctr" rotWithShape="0">
              <a:srgbClr val="000000"/>
            </a:outerShdw>
          </a:effectLst>
        </p:spPr>
      </p:pic>
      <p:sp>
        <p:nvSpPr>
          <p:cNvPr id="6" name="Rectangle 5">
            <a:extLst>
              <a:ext uri="{FF2B5EF4-FFF2-40B4-BE49-F238E27FC236}">
                <a16:creationId xmlns:a16="http://schemas.microsoft.com/office/drawing/2014/main" id="{99884B65-D3BF-4F09-B905-8D22B731636C}"/>
              </a:ext>
            </a:extLst>
          </p:cNvPr>
          <p:cNvSpPr/>
          <p:nvPr/>
        </p:nvSpPr>
        <p:spPr>
          <a:xfrm>
            <a:off x="10879975" y="5380209"/>
            <a:ext cx="1312025" cy="323165"/>
          </a:xfrm>
          <a:prstGeom prst="rect">
            <a:avLst/>
          </a:prstGeom>
          <a:noFill/>
        </p:spPr>
        <p:txBody>
          <a:bodyPr wrap="square">
            <a:spAutoFit/>
          </a:bodyPr>
          <a:lstStyle/>
          <a:p>
            <a:pPr algn="r"/>
            <a:r>
              <a:rPr lang="en-GB" sz="1500" dirty="0">
                <a:solidFill>
                  <a:schemeClr val="tx1">
                    <a:lumMod val="75000"/>
                    <a:lumOff val="25000"/>
                  </a:schemeClr>
                </a:solidFill>
                <a:latin typeface="Agency FB" panose="020B0503020202020204" pitchFamily="34" charset="0"/>
              </a:rPr>
              <a:t>Elizabeth Builes</a:t>
            </a:r>
            <a:endParaRPr lang="en-US" sz="1200" dirty="0">
              <a:solidFill>
                <a:schemeClr val="tx1">
                  <a:lumMod val="75000"/>
                  <a:lumOff val="25000"/>
                </a:schemeClr>
              </a:solidFill>
              <a:latin typeface="Agency FB" panose="020B0503020202020204" pitchFamily="34" charset="0"/>
            </a:endParaRPr>
          </a:p>
        </p:txBody>
      </p:sp>
    </p:spTree>
    <p:extLst>
      <p:ext uri="{BB962C8B-B14F-4D97-AF65-F5344CB8AC3E}">
        <p14:creationId xmlns:p14="http://schemas.microsoft.com/office/powerpoint/2010/main" val="3577466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a:xfrm>
            <a:off x="838200" y="365125"/>
            <a:ext cx="10515600" cy="1325563"/>
          </a:xfrm>
        </p:spPr>
        <p:txBody>
          <a:bodyPr>
            <a:normAutofit/>
          </a:bodyPr>
          <a:lstStyle/>
          <a:p>
            <a:pPr algn="ctr"/>
            <a:r>
              <a:rPr lang="en-US" sz="3200" dirty="0"/>
              <a:t>Trait-based functional ecology</a:t>
            </a:r>
          </a:p>
        </p:txBody>
      </p:sp>
      <p:sp>
        <p:nvSpPr>
          <p:cNvPr id="7" name="Content Placeholder 2">
            <a:extLst>
              <a:ext uri="{FF2B5EF4-FFF2-40B4-BE49-F238E27FC236}">
                <a16:creationId xmlns:a16="http://schemas.microsoft.com/office/drawing/2014/main" id="{B9AF5319-1014-4F37-A23F-3A6D8A73B092}"/>
              </a:ext>
            </a:extLst>
          </p:cNvPr>
          <p:cNvSpPr>
            <a:spLocks noGrp="1"/>
          </p:cNvSpPr>
          <p:nvPr>
            <p:ph idx="1"/>
          </p:nvPr>
        </p:nvSpPr>
        <p:spPr>
          <a:xfrm>
            <a:off x="569258" y="1780218"/>
            <a:ext cx="6995774" cy="4351338"/>
          </a:xfrm>
        </p:spPr>
        <p:txBody>
          <a:bodyPr>
            <a:noAutofit/>
          </a:bodyPr>
          <a:lstStyle/>
          <a:p>
            <a:pPr marL="0" indent="0">
              <a:lnSpc>
                <a:spcPct val="150000"/>
              </a:lnSpc>
              <a:buNone/>
            </a:pPr>
            <a:r>
              <a:rPr lang="en-US" sz="2500" dirty="0"/>
              <a:t>Species and communities responses to environmental change </a:t>
            </a:r>
          </a:p>
          <a:p>
            <a:pPr marL="0" indent="0">
              <a:lnSpc>
                <a:spcPct val="150000"/>
              </a:lnSpc>
              <a:buNone/>
            </a:pPr>
            <a:r>
              <a:rPr lang="en-US" sz="2500" dirty="0"/>
              <a:t>Example 1</a:t>
            </a:r>
          </a:p>
          <a:p>
            <a:pPr marL="0" indent="0">
              <a:lnSpc>
                <a:spcPct val="150000"/>
              </a:lnSpc>
              <a:buNone/>
            </a:pPr>
            <a:endParaRPr lang="en-US" sz="2500" dirty="0"/>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10" name="Picture 9">
            <a:extLst>
              <a:ext uri="{FF2B5EF4-FFF2-40B4-BE49-F238E27FC236}">
                <a16:creationId xmlns:a16="http://schemas.microsoft.com/office/drawing/2014/main" id="{C26BBD4E-0C30-C74F-9EC8-62D49CCD97A7}"/>
              </a:ext>
            </a:extLst>
          </p:cNvPr>
          <p:cNvPicPr>
            <a:picLocks noChangeAspect="1"/>
          </p:cNvPicPr>
          <p:nvPr/>
        </p:nvPicPr>
        <p:blipFill>
          <a:blip r:embed="rId3"/>
          <a:stretch>
            <a:fillRect/>
          </a:stretch>
        </p:blipFill>
        <p:spPr>
          <a:xfrm>
            <a:off x="7489452" y="4213190"/>
            <a:ext cx="3397291" cy="2537610"/>
          </a:xfrm>
          <a:prstGeom prst="rect">
            <a:avLst/>
          </a:prstGeom>
        </p:spPr>
      </p:pic>
      <p:sp>
        <p:nvSpPr>
          <p:cNvPr id="9" name="Rectangle 8">
            <a:extLst>
              <a:ext uri="{FF2B5EF4-FFF2-40B4-BE49-F238E27FC236}">
                <a16:creationId xmlns:a16="http://schemas.microsoft.com/office/drawing/2014/main" id="{14120680-06FC-8E4E-94F5-BC68FD6EABD6}"/>
              </a:ext>
            </a:extLst>
          </p:cNvPr>
          <p:cNvSpPr/>
          <p:nvPr/>
        </p:nvSpPr>
        <p:spPr>
          <a:xfrm>
            <a:off x="7774737" y="4109200"/>
            <a:ext cx="1123935" cy="1915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up of a plant&#10;&#10;Description automatically generated with medium confidence">
            <a:extLst>
              <a:ext uri="{FF2B5EF4-FFF2-40B4-BE49-F238E27FC236}">
                <a16:creationId xmlns:a16="http://schemas.microsoft.com/office/drawing/2014/main" id="{CB73ABB1-BB32-B243-9119-8C2C4BF8E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3610" y="4556283"/>
            <a:ext cx="634237" cy="2235954"/>
          </a:xfrm>
          <a:prstGeom prst="rect">
            <a:avLst/>
          </a:prstGeom>
        </p:spPr>
      </p:pic>
      <p:pic>
        <p:nvPicPr>
          <p:cNvPr id="15" name="Picture 14" descr="A close-up of a plant&#10;&#10;Description automatically generated with medium confidence">
            <a:extLst>
              <a:ext uri="{FF2B5EF4-FFF2-40B4-BE49-F238E27FC236}">
                <a16:creationId xmlns:a16="http://schemas.microsoft.com/office/drawing/2014/main" id="{81EF4CAA-9389-554A-B3F4-C4CA944150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539" y="4403827"/>
            <a:ext cx="660184" cy="2327427"/>
          </a:xfrm>
          <a:prstGeom prst="rect">
            <a:avLst/>
          </a:prstGeom>
        </p:spPr>
      </p:pic>
      <p:pic>
        <p:nvPicPr>
          <p:cNvPr id="16" name="Picture 15" descr="A close-up of a plant&#10;&#10;Description automatically generated with medium confidence">
            <a:extLst>
              <a:ext uri="{FF2B5EF4-FFF2-40B4-BE49-F238E27FC236}">
                <a16:creationId xmlns:a16="http://schemas.microsoft.com/office/drawing/2014/main" id="{E69FB74A-D253-C24C-BDD1-37AE5C896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3459" y="4267388"/>
            <a:ext cx="693341" cy="2444322"/>
          </a:xfrm>
          <a:prstGeom prst="rect">
            <a:avLst/>
          </a:prstGeom>
        </p:spPr>
      </p:pic>
      <p:pic>
        <p:nvPicPr>
          <p:cNvPr id="19" name="Picture 18">
            <a:extLst>
              <a:ext uri="{FF2B5EF4-FFF2-40B4-BE49-F238E27FC236}">
                <a16:creationId xmlns:a16="http://schemas.microsoft.com/office/drawing/2014/main" id="{2165A98E-4E2F-5E43-8E7A-FBC09689E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6398" y="5029200"/>
            <a:ext cx="510565" cy="1102356"/>
          </a:xfrm>
          <a:prstGeom prst="rect">
            <a:avLst/>
          </a:prstGeom>
        </p:spPr>
      </p:pic>
      <p:pic>
        <p:nvPicPr>
          <p:cNvPr id="20" name="Picture 19">
            <a:extLst>
              <a:ext uri="{FF2B5EF4-FFF2-40B4-BE49-F238E27FC236}">
                <a16:creationId xmlns:a16="http://schemas.microsoft.com/office/drawing/2014/main" id="{83F8F0C5-DE88-AC48-8F54-3A1D6745D1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5767" y="5017197"/>
            <a:ext cx="510565" cy="1102356"/>
          </a:xfrm>
          <a:prstGeom prst="rect">
            <a:avLst/>
          </a:prstGeom>
        </p:spPr>
      </p:pic>
      <p:cxnSp>
        <p:nvCxnSpPr>
          <p:cNvPr id="22" name="Straight Connector 21">
            <a:extLst>
              <a:ext uri="{FF2B5EF4-FFF2-40B4-BE49-F238E27FC236}">
                <a16:creationId xmlns:a16="http://schemas.microsoft.com/office/drawing/2014/main" id="{07A8BFBE-3F00-CE4B-AA95-73ADB041522A}"/>
              </a:ext>
            </a:extLst>
          </p:cNvPr>
          <p:cNvCxnSpPr/>
          <p:nvPr/>
        </p:nvCxnSpPr>
        <p:spPr>
          <a:xfrm>
            <a:off x="7486478" y="3989340"/>
            <a:ext cx="368407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A4DC85-48EE-4C4A-845D-694947A7CF40}"/>
              </a:ext>
            </a:extLst>
          </p:cNvPr>
          <p:cNvSpPr txBox="1"/>
          <p:nvPr/>
        </p:nvSpPr>
        <p:spPr>
          <a:xfrm>
            <a:off x="10333752" y="3699106"/>
            <a:ext cx="867097" cy="338554"/>
          </a:xfrm>
          <a:prstGeom prst="rect">
            <a:avLst/>
          </a:prstGeom>
          <a:noFill/>
        </p:spPr>
        <p:txBody>
          <a:bodyPr wrap="none" rtlCol="0">
            <a:spAutoFit/>
          </a:bodyPr>
          <a:lstStyle/>
          <a:p>
            <a:r>
              <a:rPr lang="en-US" sz="1600" i="1" dirty="0"/>
              <a:t>Drought</a:t>
            </a:r>
          </a:p>
        </p:txBody>
      </p:sp>
      <p:pic>
        <p:nvPicPr>
          <p:cNvPr id="24" name="Picture 23" descr="A close-up of a plant&#10;&#10;Description automatically generated with medium confidence">
            <a:extLst>
              <a:ext uri="{FF2B5EF4-FFF2-40B4-BE49-F238E27FC236}">
                <a16:creationId xmlns:a16="http://schemas.microsoft.com/office/drawing/2014/main" id="{A7F8CE0C-A088-9340-9807-291C36BB7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619" y="4178706"/>
            <a:ext cx="718496" cy="2533003"/>
          </a:xfrm>
          <a:prstGeom prst="rect">
            <a:avLst/>
          </a:prstGeom>
        </p:spPr>
      </p:pic>
      <p:sp>
        <p:nvSpPr>
          <p:cNvPr id="3" name="Slide Number Placeholder 2">
            <a:extLst>
              <a:ext uri="{FF2B5EF4-FFF2-40B4-BE49-F238E27FC236}">
                <a16:creationId xmlns:a16="http://schemas.microsoft.com/office/drawing/2014/main" id="{1210025A-C252-430E-A41C-CB29F218022E}"/>
              </a:ext>
            </a:extLst>
          </p:cNvPr>
          <p:cNvSpPr>
            <a:spLocks noGrp="1"/>
          </p:cNvSpPr>
          <p:nvPr>
            <p:ph type="sldNum" sz="quarter" idx="12"/>
          </p:nvPr>
        </p:nvSpPr>
        <p:spPr/>
        <p:txBody>
          <a:bodyPr/>
          <a:lstStyle/>
          <a:p>
            <a:fld id="{C73C8D7F-9C84-47C4-B132-BAD03B6622AA}" type="slidenum">
              <a:rPr lang="LID4096" smtClean="0"/>
              <a:t>20</a:t>
            </a:fld>
            <a:endParaRPr lang="LID4096"/>
          </a:p>
        </p:txBody>
      </p:sp>
      <p:pic>
        <p:nvPicPr>
          <p:cNvPr id="12" name="Picture 11" descr="Chart, scatter chart&#10;&#10;Description automatically generated">
            <a:extLst>
              <a:ext uri="{FF2B5EF4-FFF2-40B4-BE49-F238E27FC236}">
                <a16:creationId xmlns:a16="http://schemas.microsoft.com/office/drawing/2014/main" id="{4661A795-4DBC-B145-B6B8-C7C2436822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0475" y="1862571"/>
            <a:ext cx="5486784" cy="4995430"/>
          </a:xfrm>
          <a:prstGeom prst="rect">
            <a:avLst/>
          </a:prstGeom>
        </p:spPr>
      </p:pic>
      <p:cxnSp>
        <p:nvCxnSpPr>
          <p:cNvPr id="25" name="Straight Arrow Connector 24">
            <a:extLst>
              <a:ext uri="{FF2B5EF4-FFF2-40B4-BE49-F238E27FC236}">
                <a16:creationId xmlns:a16="http://schemas.microsoft.com/office/drawing/2014/main" id="{306F8A06-1D6E-DF4E-AD38-EB0BE23A354F}"/>
              </a:ext>
            </a:extLst>
          </p:cNvPr>
          <p:cNvCxnSpPr>
            <a:cxnSpLocks/>
          </p:cNvCxnSpPr>
          <p:nvPr/>
        </p:nvCxnSpPr>
        <p:spPr>
          <a:xfrm flipV="1">
            <a:off x="5762625" y="4121150"/>
            <a:ext cx="2036882" cy="36512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47A972-E741-274D-99C0-9E03BD9FC65E}"/>
              </a:ext>
            </a:extLst>
          </p:cNvPr>
          <p:cNvCxnSpPr>
            <a:cxnSpLocks/>
          </p:cNvCxnSpPr>
          <p:nvPr/>
        </p:nvCxnSpPr>
        <p:spPr>
          <a:xfrm>
            <a:off x="5762625" y="4724400"/>
            <a:ext cx="2276054" cy="176847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FB008A8-7559-C644-804A-0334F448ADAC}"/>
              </a:ext>
            </a:extLst>
          </p:cNvPr>
          <p:cNvSpPr txBox="1"/>
          <p:nvPr/>
        </p:nvSpPr>
        <p:spPr>
          <a:xfrm>
            <a:off x="598141" y="3868717"/>
            <a:ext cx="5497859" cy="1711366"/>
          </a:xfrm>
          <a:prstGeom prst="rect">
            <a:avLst/>
          </a:prstGeom>
          <a:noFill/>
        </p:spPr>
        <p:txBody>
          <a:bodyPr wrap="square" rtlCol="0">
            <a:spAutoFit/>
          </a:bodyPr>
          <a:lstStyle/>
          <a:p>
            <a:pPr>
              <a:lnSpc>
                <a:spcPct val="150000"/>
              </a:lnSpc>
            </a:pPr>
            <a:r>
              <a:rPr lang="en-US" dirty="0"/>
              <a:t>Working in annual grasslands, Harrison and </a:t>
            </a:r>
            <a:r>
              <a:rPr lang="en-US" dirty="0" err="1"/>
              <a:t>LaForgia</a:t>
            </a:r>
            <a:r>
              <a:rPr lang="en-US" dirty="0"/>
              <a:t> (2019) found that species with long roots and low SLA, experienced lower mortality that those with short root and high SLA resulting from drought.</a:t>
            </a:r>
          </a:p>
        </p:txBody>
      </p:sp>
      <p:sp>
        <p:nvSpPr>
          <p:cNvPr id="33" name="TextBox 32">
            <a:extLst>
              <a:ext uri="{FF2B5EF4-FFF2-40B4-BE49-F238E27FC236}">
                <a16:creationId xmlns:a16="http://schemas.microsoft.com/office/drawing/2014/main" id="{8E13ED16-6B3D-624B-9340-7D94E9E70708}"/>
              </a:ext>
            </a:extLst>
          </p:cNvPr>
          <p:cNvSpPr txBox="1"/>
          <p:nvPr/>
        </p:nvSpPr>
        <p:spPr>
          <a:xfrm>
            <a:off x="7241744" y="1701190"/>
            <a:ext cx="867097" cy="338554"/>
          </a:xfrm>
          <a:prstGeom prst="rect">
            <a:avLst/>
          </a:prstGeom>
          <a:noFill/>
        </p:spPr>
        <p:txBody>
          <a:bodyPr wrap="none" rtlCol="0">
            <a:spAutoFit/>
          </a:bodyPr>
          <a:lstStyle/>
          <a:p>
            <a:r>
              <a:rPr lang="en-US" sz="1600" i="1" dirty="0"/>
              <a:t>Drought</a:t>
            </a:r>
          </a:p>
        </p:txBody>
      </p:sp>
      <p:sp>
        <p:nvSpPr>
          <p:cNvPr id="34" name="TextBox 33">
            <a:extLst>
              <a:ext uri="{FF2B5EF4-FFF2-40B4-BE49-F238E27FC236}">
                <a16:creationId xmlns:a16="http://schemas.microsoft.com/office/drawing/2014/main" id="{7D4D091B-EAE2-9345-B8AC-665A9E963BD8}"/>
              </a:ext>
            </a:extLst>
          </p:cNvPr>
          <p:cNvSpPr txBox="1"/>
          <p:nvPr/>
        </p:nvSpPr>
        <p:spPr>
          <a:xfrm>
            <a:off x="9020110" y="1700275"/>
            <a:ext cx="903709" cy="338554"/>
          </a:xfrm>
          <a:prstGeom prst="rect">
            <a:avLst/>
          </a:prstGeom>
          <a:noFill/>
        </p:spPr>
        <p:txBody>
          <a:bodyPr wrap="none" rtlCol="0">
            <a:spAutoFit/>
          </a:bodyPr>
          <a:lstStyle/>
          <a:p>
            <a:r>
              <a:rPr lang="en-US" sz="1600" i="1" dirty="0"/>
              <a:t>Watered</a:t>
            </a:r>
          </a:p>
        </p:txBody>
      </p:sp>
      <p:sp>
        <p:nvSpPr>
          <p:cNvPr id="35" name="TextBox 34">
            <a:extLst>
              <a:ext uri="{FF2B5EF4-FFF2-40B4-BE49-F238E27FC236}">
                <a16:creationId xmlns:a16="http://schemas.microsoft.com/office/drawing/2014/main" id="{58A48467-3779-0B43-AFBA-CFE28AAAB67A}"/>
              </a:ext>
            </a:extLst>
          </p:cNvPr>
          <p:cNvSpPr txBox="1"/>
          <p:nvPr/>
        </p:nvSpPr>
        <p:spPr>
          <a:xfrm>
            <a:off x="9495311" y="6491168"/>
            <a:ext cx="2111475" cy="369332"/>
          </a:xfrm>
          <a:prstGeom prst="rect">
            <a:avLst/>
          </a:prstGeom>
          <a:noFill/>
        </p:spPr>
        <p:txBody>
          <a:bodyPr wrap="none" rtlCol="0">
            <a:spAutoFit/>
          </a:bodyPr>
          <a:lstStyle/>
          <a:p>
            <a:r>
              <a:rPr lang="en-US" dirty="0">
                <a:latin typeface="Agency FB" panose="020B0503020202020204" pitchFamily="34" charset="0"/>
              </a:rPr>
              <a:t>Harrison &amp; La </a:t>
            </a:r>
            <a:r>
              <a:rPr lang="en-US" dirty="0" err="1">
                <a:latin typeface="Agency FB" panose="020B0503020202020204" pitchFamily="34" charset="0"/>
              </a:rPr>
              <a:t>Forgia</a:t>
            </a:r>
            <a:r>
              <a:rPr lang="en-US" dirty="0">
                <a:latin typeface="Agency FB" panose="020B0503020202020204" pitchFamily="34" charset="0"/>
              </a:rPr>
              <a:t> 2019 </a:t>
            </a:r>
          </a:p>
        </p:txBody>
      </p:sp>
    </p:spTree>
    <p:extLst>
      <p:ext uri="{BB962C8B-B14F-4D97-AF65-F5344CB8AC3E}">
        <p14:creationId xmlns:p14="http://schemas.microsoft.com/office/powerpoint/2010/main" val="280231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B032B9-0820-435B-A7CB-BA9D6F1C6BFB}"/>
              </a:ext>
            </a:extLst>
          </p:cNvPr>
          <p:cNvPicPr>
            <a:picLocks noChangeAspect="1"/>
          </p:cNvPicPr>
          <p:nvPr/>
        </p:nvPicPr>
        <p:blipFill>
          <a:blip r:embed="rId3"/>
          <a:stretch>
            <a:fillRect/>
          </a:stretch>
        </p:blipFill>
        <p:spPr>
          <a:xfrm>
            <a:off x="5600925" y="3107124"/>
            <a:ext cx="5920217" cy="2288229"/>
          </a:xfrm>
          <a:prstGeom prst="rect">
            <a:avLst/>
          </a:prstGeom>
        </p:spPr>
      </p:pic>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a:xfrm>
            <a:off x="838200" y="365125"/>
            <a:ext cx="10515600" cy="1325563"/>
          </a:xfrm>
        </p:spPr>
        <p:txBody>
          <a:bodyPr>
            <a:normAutofit/>
          </a:bodyPr>
          <a:lstStyle/>
          <a:p>
            <a:pPr algn="ctr"/>
            <a:r>
              <a:rPr lang="en-US" sz="3200" dirty="0"/>
              <a:t>Trait-based functional ecology</a:t>
            </a:r>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37" name="Content Placeholder 2">
            <a:extLst>
              <a:ext uri="{FF2B5EF4-FFF2-40B4-BE49-F238E27FC236}">
                <a16:creationId xmlns:a16="http://schemas.microsoft.com/office/drawing/2014/main" id="{949E8820-8D76-0746-A373-F1FA7021CCC0}"/>
              </a:ext>
            </a:extLst>
          </p:cNvPr>
          <p:cNvSpPr>
            <a:spLocks noGrp="1"/>
          </p:cNvSpPr>
          <p:nvPr>
            <p:ph idx="1"/>
          </p:nvPr>
        </p:nvSpPr>
        <p:spPr>
          <a:xfrm>
            <a:off x="569257" y="1780218"/>
            <a:ext cx="5657372" cy="4351338"/>
          </a:xfrm>
        </p:spPr>
        <p:txBody>
          <a:bodyPr>
            <a:noAutofit/>
          </a:bodyPr>
          <a:lstStyle/>
          <a:p>
            <a:pPr marL="0" indent="0">
              <a:lnSpc>
                <a:spcPct val="150000"/>
              </a:lnSpc>
              <a:buNone/>
            </a:pPr>
            <a:r>
              <a:rPr lang="en-US" sz="2500" dirty="0"/>
              <a:t>Prediction of species arrival, persistence and coexistence in communities.</a:t>
            </a:r>
          </a:p>
          <a:p>
            <a:pPr marL="0" indent="0">
              <a:lnSpc>
                <a:spcPct val="150000"/>
              </a:lnSpc>
              <a:buNone/>
            </a:pPr>
            <a:endParaRPr lang="en-US" sz="2500" dirty="0"/>
          </a:p>
          <a:p>
            <a:pPr marL="0" indent="0">
              <a:lnSpc>
                <a:spcPct val="150000"/>
              </a:lnSpc>
              <a:buNone/>
            </a:pPr>
            <a:r>
              <a:rPr lang="en-US" sz="2300" dirty="0"/>
              <a:t>Conceptual model of community </a:t>
            </a:r>
          </a:p>
          <a:p>
            <a:pPr marL="0" indent="0">
              <a:lnSpc>
                <a:spcPct val="150000"/>
              </a:lnSpc>
              <a:buNone/>
            </a:pPr>
            <a:r>
              <a:rPr lang="en-US" sz="2300" dirty="0"/>
              <a:t>assembly in terms of species functional </a:t>
            </a:r>
          </a:p>
          <a:p>
            <a:pPr marL="0" indent="0">
              <a:lnSpc>
                <a:spcPct val="150000"/>
              </a:lnSpc>
              <a:buNone/>
            </a:pPr>
            <a:r>
              <a:rPr lang="en-US" sz="2300" dirty="0"/>
              <a:t>traits (phenotypes).  </a:t>
            </a:r>
          </a:p>
        </p:txBody>
      </p:sp>
      <p:sp>
        <p:nvSpPr>
          <p:cNvPr id="4" name="Rectangle 3">
            <a:extLst>
              <a:ext uri="{FF2B5EF4-FFF2-40B4-BE49-F238E27FC236}">
                <a16:creationId xmlns:a16="http://schemas.microsoft.com/office/drawing/2014/main" id="{92AEA7E5-4C87-4ABB-89DA-7BF23A4E8EF5}"/>
              </a:ext>
            </a:extLst>
          </p:cNvPr>
          <p:cNvSpPr/>
          <p:nvPr/>
        </p:nvSpPr>
        <p:spPr>
          <a:xfrm>
            <a:off x="8934789" y="6131556"/>
            <a:ext cx="1814920" cy="400110"/>
          </a:xfrm>
          <a:prstGeom prst="rect">
            <a:avLst/>
          </a:prstGeom>
        </p:spPr>
        <p:txBody>
          <a:bodyPr wrap="none">
            <a:spAutoFit/>
          </a:bodyPr>
          <a:lstStyle/>
          <a:p>
            <a:r>
              <a:rPr lang="sv-SE" sz="2000" dirty="0">
                <a:solidFill>
                  <a:srgbClr val="222222"/>
                </a:solidFill>
                <a:latin typeface="Agency FB" panose="020B0503020202020204" pitchFamily="34" charset="0"/>
              </a:rPr>
              <a:t>Kraft &amp; Ackerly 2014</a:t>
            </a:r>
            <a:endParaRPr lang="en-US" sz="2000" dirty="0">
              <a:latin typeface="Agency FB" panose="020B0503020202020204" pitchFamily="34" charset="0"/>
            </a:endParaRPr>
          </a:p>
        </p:txBody>
      </p:sp>
      <p:sp>
        <p:nvSpPr>
          <p:cNvPr id="6" name="Rectangle 5">
            <a:extLst>
              <a:ext uri="{FF2B5EF4-FFF2-40B4-BE49-F238E27FC236}">
                <a16:creationId xmlns:a16="http://schemas.microsoft.com/office/drawing/2014/main" id="{6CBA9C77-F3B2-4302-8BC4-047D36ED2130}"/>
              </a:ext>
            </a:extLst>
          </p:cNvPr>
          <p:cNvSpPr/>
          <p:nvPr/>
        </p:nvSpPr>
        <p:spPr>
          <a:xfrm>
            <a:off x="6835032" y="2317186"/>
            <a:ext cx="3704860" cy="553998"/>
          </a:xfrm>
          <a:prstGeom prst="rect">
            <a:avLst/>
          </a:prstGeom>
        </p:spPr>
        <p:txBody>
          <a:bodyPr wrap="none">
            <a:spAutoFit/>
          </a:bodyPr>
          <a:lstStyle/>
          <a:p>
            <a:r>
              <a:rPr lang="en-US" sz="3000" b="1" dirty="0"/>
              <a:t>Community assembly </a:t>
            </a:r>
          </a:p>
        </p:txBody>
      </p:sp>
    </p:spTree>
    <p:extLst>
      <p:ext uri="{BB962C8B-B14F-4D97-AF65-F5344CB8AC3E}">
        <p14:creationId xmlns:p14="http://schemas.microsoft.com/office/powerpoint/2010/main" val="2732968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91B44-6D80-480E-A3B8-907756B99BA9}"/>
              </a:ext>
            </a:extLst>
          </p:cNvPr>
          <p:cNvSpPr>
            <a:spLocks noGrp="1"/>
          </p:cNvSpPr>
          <p:nvPr>
            <p:ph idx="1"/>
          </p:nvPr>
        </p:nvSpPr>
        <p:spPr>
          <a:xfrm>
            <a:off x="400266" y="1959612"/>
            <a:ext cx="4248510" cy="4351338"/>
          </a:xfrm>
        </p:spPr>
        <p:txBody>
          <a:bodyPr>
            <a:normAutofit/>
          </a:bodyPr>
          <a:lstStyle/>
          <a:p>
            <a:pPr marL="0" indent="0">
              <a:lnSpc>
                <a:spcPct val="150000"/>
              </a:lnSpc>
              <a:buNone/>
            </a:pPr>
            <a:r>
              <a:rPr lang="en-US" sz="2500" dirty="0"/>
              <a:t>Assembly of plant communities</a:t>
            </a:r>
          </a:p>
          <a:p>
            <a:pPr marL="0" indent="0">
              <a:lnSpc>
                <a:spcPct val="150000"/>
              </a:lnSpc>
              <a:buNone/>
            </a:pPr>
            <a:r>
              <a:rPr lang="en-GB" sz="2500" dirty="0"/>
              <a:t>Example 2</a:t>
            </a:r>
          </a:p>
          <a:p>
            <a:pPr marL="0" indent="0">
              <a:lnSpc>
                <a:spcPct val="150000"/>
              </a:lnSpc>
              <a:buNone/>
            </a:pPr>
            <a:r>
              <a:rPr lang="en-GB" sz="1800" dirty="0"/>
              <a:t>Disharmony results from selective assembly mechanisms (</a:t>
            </a:r>
            <a:r>
              <a:rPr lang="en-GB" sz="1800" dirty="0" err="1"/>
              <a:t>Carlquist</a:t>
            </a:r>
            <a:r>
              <a:rPr lang="en-GB" sz="1800" dirty="0"/>
              <a:t> 1974).</a:t>
            </a:r>
          </a:p>
          <a:p>
            <a:pPr marL="0" indent="0">
              <a:lnSpc>
                <a:spcPct val="150000"/>
              </a:lnSpc>
              <a:buNone/>
            </a:pPr>
            <a:r>
              <a:rPr lang="en-GB" sz="1800" dirty="0"/>
              <a:t>I.e., Dispersal filtering, environmental filtering and biotic filtering. </a:t>
            </a:r>
          </a:p>
        </p:txBody>
      </p:sp>
      <p:sp>
        <p:nvSpPr>
          <p:cNvPr id="4" name="Slide Number Placeholder 3">
            <a:extLst>
              <a:ext uri="{FF2B5EF4-FFF2-40B4-BE49-F238E27FC236}">
                <a16:creationId xmlns:a16="http://schemas.microsoft.com/office/drawing/2014/main" id="{821AB1D2-EE43-4B65-82E8-7C145E84321C}"/>
              </a:ext>
            </a:extLst>
          </p:cNvPr>
          <p:cNvSpPr>
            <a:spLocks noGrp="1"/>
          </p:cNvSpPr>
          <p:nvPr>
            <p:ph type="sldNum" sz="quarter" idx="12"/>
          </p:nvPr>
        </p:nvSpPr>
        <p:spPr/>
        <p:txBody>
          <a:bodyPr/>
          <a:lstStyle/>
          <a:p>
            <a:fld id="{C73C8D7F-9C84-47C4-B132-BAD03B6622AA}" type="slidenum">
              <a:rPr lang="LID4096" smtClean="0"/>
              <a:t>22</a:t>
            </a:fld>
            <a:endParaRPr lang="LID4096"/>
          </a:p>
        </p:txBody>
      </p:sp>
      <p:pic>
        <p:nvPicPr>
          <p:cNvPr id="13" name="Picture 12">
            <a:extLst>
              <a:ext uri="{FF2B5EF4-FFF2-40B4-BE49-F238E27FC236}">
                <a16:creationId xmlns:a16="http://schemas.microsoft.com/office/drawing/2014/main" id="{E3C221A4-789D-4586-9748-2044ABEB22F2}"/>
              </a:ext>
            </a:extLst>
          </p:cNvPr>
          <p:cNvPicPr>
            <a:picLocks noChangeAspect="1"/>
          </p:cNvPicPr>
          <p:nvPr/>
        </p:nvPicPr>
        <p:blipFill>
          <a:blip r:embed="rId3"/>
          <a:stretch>
            <a:fillRect/>
          </a:stretch>
        </p:blipFill>
        <p:spPr>
          <a:xfrm>
            <a:off x="5541085" y="3293174"/>
            <a:ext cx="2764190" cy="1391371"/>
          </a:xfrm>
          <a:prstGeom prst="rect">
            <a:avLst/>
          </a:prstGeom>
        </p:spPr>
      </p:pic>
      <p:pic>
        <p:nvPicPr>
          <p:cNvPr id="16" name="Picture 15">
            <a:extLst>
              <a:ext uri="{FF2B5EF4-FFF2-40B4-BE49-F238E27FC236}">
                <a16:creationId xmlns:a16="http://schemas.microsoft.com/office/drawing/2014/main" id="{C2E798D7-3C7A-4039-A9B9-2392DC1BF6D1}"/>
              </a:ext>
            </a:extLst>
          </p:cNvPr>
          <p:cNvPicPr>
            <a:picLocks noChangeAspect="1"/>
          </p:cNvPicPr>
          <p:nvPr/>
        </p:nvPicPr>
        <p:blipFill>
          <a:blip r:embed="rId4"/>
          <a:stretch>
            <a:fillRect/>
          </a:stretch>
        </p:blipFill>
        <p:spPr>
          <a:xfrm>
            <a:off x="5019112" y="4933977"/>
            <a:ext cx="1867161" cy="1276528"/>
          </a:xfrm>
          <a:prstGeom prst="rect">
            <a:avLst/>
          </a:prstGeom>
        </p:spPr>
      </p:pic>
      <p:pic>
        <p:nvPicPr>
          <p:cNvPr id="17" name="Picture 16">
            <a:extLst>
              <a:ext uri="{FF2B5EF4-FFF2-40B4-BE49-F238E27FC236}">
                <a16:creationId xmlns:a16="http://schemas.microsoft.com/office/drawing/2014/main" id="{530F5408-4F97-48A4-9323-96723A2B5F3C}"/>
              </a:ext>
            </a:extLst>
          </p:cNvPr>
          <p:cNvPicPr>
            <a:picLocks noChangeAspect="1"/>
          </p:cNvPicPr>
          <p:nvPr/>
        </p:nvPicPr>
        <p:blipFill>
          <a:blip r:embed="rId5"/>
          <a:stretch>
            <a:fillRect/>
          </a:stretch>
        </p:blipFill>
        <p:spPr>
          <a:xfrm>
            <a:off x="7105292" y="4827941"/>
            <a:ext cx="903948" cy="1597267"/>
          </a:xfrm>
          <a:prstGeom prst="rect">
            <a:avLst/>
          </a:prstGeom>
        </p:spPr>
      </p:pic>
      <p:sp>
        <p:nvSpPr>
          <p:cNvPr id="18" name="Rectangle 17">
            <a:extLst>
              <a:ext uri="{FF2B5EF4-FFF2-40B4-BE49-F238E27FC236}">
                <a16:creationId xmlns:a16="http://schemas.microsoft.com/office/drawing/2014/main" id="{3755A1A6-CCBE-48F4-8D79-F1ED5F9639BB}"/>
              </a:ext>
            </a:extLst>
          </p:cNvPr>
          <p:cNvSpPr/>
          <p:nvPr/>
        </p:nvSpPr>
        <p:spPr>
          <a:xfrm>
            <a:off x="9235040" y="6092765"/>
            <a:ext cx="1494320" cy="400110"/>
          </a:xfrm>
          <a:prstGeom prst="rect">
            <a:avLst/>
          </a:prstGeom>
        </p:spPr>
        <p:txBody>
          <a:bodyPr wrap="none">
            <a:spAutoFit/>
          </a:bodyPr>
          <a:lstStyle/>
          <a:p>
            <a:r>
              <a:rPr lang="en-GB" sz="2000" dirty="0">
                <a:solidFill>
                  <a:srgbClr val="1C1D1E"/>
                </a:solidFill>
                <a:latin typeface="Agency FB" panose="020B0503020202020204" pitchFamily="34" charset="0"/>
              </a:rPr>
              <a:t>König et al 2020</a:t>
            </a:r>
            <a:endParaRPr lang="en-US" sz="2000" dirty="0">
              <a:latin typeface="Agency FB" panose="020B0503020202020204" pitchFamily="34" charset="0"/>
            </a:endParaRPr>
          </a:p>
        </p:txBody>
      </p:sp>
      <p:pic>
        <p:nvPicPr>
          <p:cNvPr id="21" name="Picture 20">
            <a:extLst>
              <a:ext uri="{FF2B5EF4-FFF2-40B4-BE49-F238E27FC236}">
                <a16:creationId xmlns:a16="http://schemas.microsoft.com/office/drawing/2014/main" id="{525B1D20-7C80-45D5-B571-33C8BFD710D4}"/>
              </a:ext>
            </a:extLst>
          </p:cNvPr>
          <p:cNvPicPr>
            <a:picLocks noChangeAspect="1"/>
          </p:cNvPicPr>
          <p:nvPr/>
        </p:nvPicPr>
        <p:blipFill rotWithShape="1">
          <a:blip r:embed="rId6"/>
          <a:srcRect t="30518"/>
          <a:stretch/>
        </p:blipFill>
        <p:spPr>
          <a:xfrm>
            <a:off x="8305275" y="2162663"/>
            <a:ext cx="3603171" cy="3281363"/>
          </a:xfrm>
          <a:prstGeom prst="rect">
            <a:avLst/>
          </a:prstGeom>
        </p:spPr>
      </p:pic>
      <p:pic>
        <p:nvPicPr>
          <p:cNvPr id="22" name="Picture 21">
            <a:extLst>
              <a:ext uri="{FF2B5EF4-FFF2-40B4-BE49-F238E27FC236}">
                <a16:creationId xmlns:a16="http://schemas.microsoft.com/office/drawing/2014/main" id="{898A6B2B-E526-4B74-B808-A4F09B42CB62}"/>
              </a:ext>
            </a:extLst>
          </p:cNvPr>
          <p:cNvPicPr>
            <a:picLocks noChangeAspect="1"/>
          </p:cNvPicPr>
          <p:nvPr/>
        </p:nvPicPr>
        <p:blipFill>
          <a:blip r:embed="rId7"/>
          <a:stretch>
            <a:fillRect/>
          </a:stretch>
        </p:blipFill>
        <p:spPr>
          <a:xfrm>
            <a:off x="4790409" y="1873250"/>
            <a:ext cx="702090" cy="1276528"/>
          </a:xfrm>
          <a:prstGeom prst="rect">
            <a:avLst/>
          </a:prstGeom>
        </p:spPr>
      </p:pic>
      <p:pic>
        <p:nvPicPr>
          <p:cNvPr id="23" name="Picture 22">
            <a:extLst>
              <a:ext uri="{FF2B5EF4-FFF2-40B4-BE49-F238E27FC236}">
                <a16:creationId xmlns:a16="http://schemas.microsoft.com/office/drawing/2014/main" id="{EBFB7316-3F73-4C8A-88B0-85CD360FC3A9}"/>
              </a:ext>
            </a:extLst>
          </p:cNvPr>
          <p:cNvPicPr>
            <a:picLocks noChangeAspect="1"/>
          </p:cNvPicPr>
          <p:nvPr/>
        </p:nvPicPr>
        <p:blipFill rotWithShape="1">
          <a:blip r:embed="rId8"/>
          <a:srcRect b="1857"/>
          <a:stretch/>
        </p:blipFill>
        <p:spPr>
          <a:xfrm>
            <a:off x="4748283" y="3247920"/>
            <a:ext cx="762107" cy="1481880"/>
          </a:xfrm>
          <a:prstGeom prst="rect">
            <a:avLst/>
          </a:prstGeom>
        </p:spPr>
      </p:pic>
      <p:pic>
        <p:nvPicPr>
          <p:cNvPr id="24" name="Picture 23">
            <a:extLst>
              <a:ext uri="{FF2B5EF4-FFF2-40B4-BE49-F238E27FC236}">
                <a16:creationId xmlns:a16="http://schemas.microsoft.com/office/drawing/2014/main" id="{E3C825F1-2326-4483-B95E-12655E4A543B}"/>
              </a:ext>
            </a:extLst>
          </p:cNvPr>
          <p:cNvPicPr>
            <a:picLocks noChangeAspect="1"/>
          </p:cNvPicPr>
          <p:nvPr/>
        </p:nvPicPr>
        <p:blipFill>
          <a:blip r:embed="rId9"/>
          <a:stretch>
            <a:fillRect/>
          </a:stretch>
        </p:blipFill>
        <p:spPr>
          <a:xfrm>
            <a:off x="5541085" y="1722424"/>
            <a:ext cx="2745674" cy="1427354"/>
          </a:xfrm>
          <a:prstGeom prst="rect">
            <a:avLst/>
          </a:prstGeom>
        </p:spPr>
      </p:pic>
      <p:sp>
        <p:nvSpPr>
          <p:cNvPr id="25" name="Title 1">
            <a:extLst>
              <a:ext uri="{FF2B5EF4-FFF2-40B4-BE49-F238E27FC236}">
                <a16:creationId xmlns:a16="http://schemas.microsoft.com/office/drawing/2014/main" id="{118FE91E-B64F-4C6A-8EB0-86BD7DB8B3D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t>Trait-based functional ecology</a:t>
            </a:r>
            <a:endParaRPr lang="en-US" sz="3200" dirty="0"/>
          </a:p>
        </p:txBody>
      </p:sp>
      <p:cxnSp>
        <p:nvCxnSpPr>
          <p:cNvPr id="26" name="Straight Connector 25">
            <a:extLst>
              <a:ext uri="{FF2B5EF4-FFF2-40B4-BE49-F238E27FC236}">
                <a16:creationId xmlns:a16="http://schemas.microsoft.com/office/drawing/2014/main" id="{50C031AC-051D-4D23-A5C7-9F0CA8037A3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7" name="Rectangle 26">
            <a:extLst>
              <a:ext uri="{FF2B5EF4-FFF2-40B4-BE49-F238E27FC236}">
                <a16:creationId xmlns:a16="http://schemas.microsoft.com/office/drawing/2014/main" id="{EBC44D78-00BE-4A13-B5FB-EEC2E48C96EC}"/>
              </a:ext>
            </a:extLst>
          </p:cNvPr>
          <p:cNvSpPr/>
          <p:nvPr/>
        </p:nvSpPr>
        <p:spPr>
          <a:xfrm>
            <a:off x="8834289" y="1688546"/>
            <a:ext cx="2997359" cy="369332"/>
          </a:xfrm>
          <a:prstGeom prst="rect">
            <a:avLst/>
          </a:prstGeom>
        </p:spPr>
        <p:txBody>
          <a:bodyPr wrap="none">
            <a:spAutoFit/>
          </a:bodyPr>
          <a:lstStyle/>
          <a:p>
            <a:r>
              <a:rPr lang="en-GB" b="1" dirty="0"/>
              <a:t>Representational disharmony</a:t>
            </a:r>
            <a:endParaRPr lang="en-US" b="1" dirty="0"/>
          </a:p>
        </p:txBody>
      </p:sp>
    </p:spTree>
    <p:extLst>
      <p:ext uri="{BB962C8B-B14F-4D97-AF65-F5344CB8AC3E}">
        <p14:creationId xmlns:p14="http://schemas.microsoft.com/office/powerpoint/2010/main" val="3484520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lstStyle/>
          <a:p>
            <a:r>
              <a:rPr lang="en-US" dirty="0"/>
              <a:t>Functional traits</a:t>
            </a:r>
          </a:p>
        </p:txBody>
      </p:sp>
      <p:sp>
        <p:nvSpPr>
          <p:cNvPr id="4" name="Content Placeholder 2">
            <a:extLst>
              <a:ext uri="{FF2B5EF4-FFF2-40B4-BE49-F238E27FC236}">
                <a16:creationId xmlns:a16="http://schemas.microsoft.com/office/drawing/2014/main" id="{17DDCDAD-E65E-46FE-BDA2-6D359B7D8F1F}"/>
              </a:ext>
            </a:extLst>
          </p:cNvPr>
          <p:cNvSpPr>
            <a:spLocks noGrp="1"/>
          </p:cNvSpPr>
          <p:nvPr>
            <p:ph idx="1"/>
          </p:nvPr>
        </p:nvSpPr>
        <p:spPr>
          <a:xfrm>
            <a:off x="1399903" y="2342696"/>
            <a:ext cx="5150005" cy="4351338"/>
          </a:xfrm>
        </p:spPr>
        <p:txBody>
          <a:bodyPr>
            <a:normAutofit/>
          </a:bodyPr>
          <a:lstStyle/>
          <a:p>
            <a:pPr>
              <a:lnSpc>
                <a:spcPct val="150000"/>
              </a:lnSpc>
            </a:pPr>
            <a:r>
              <a:rPr lang="en-US" sz="2500" dirty="0"/>
              <a:t>Plant stature</a:t>
            </a:r>
          </a:p>
          <a:p>
            <a:pPr>
              <a:lnSpc>
                <a:spcPct val="150000"/>
              </a:lnSpc>
            </a:pPr>
            <a:r>
              <a:rPr lang="en-US" sz="2500" dirty="0"/>
              <a:t>Seed mass</a:t>
            </a:r>
          </a:p>
          <a:p>
            <a:pPr>
              <a:lnSpc>
                <a:spcPct val="150000"/>
              </a:lnSpc>
            </a:pPr>
            <a:r>
              <a:rPr lang="en-US" sz="2500" dirty="0"/>
              <a:t>Leaf area</a:t>
            </a:r>
          </a:p>
          <a:p>
            <a:pPr>
              <a:lnSpc>
                <a:spcPct val="150000"/>
              </a:lnSpc>
            </a:pPr>
            <a:r>
              <a:rPr lang="en-US" sz="2500" dirty="0"/>
              <a:t>Pollination syndrome (categorical)</a:t>
            </a:r>
          </a:p>
          <a:p>
            <a:pPr marL="0" indent="0">
              <a:buNone/>
            </a:pPr>
            <a:endParaRPr lang="en-US" sz="2500" dirty="0"/>
          </a:p>
        </p:txBody>
      </p:sp>
      <p:pic>
        <p:nvPicPr>
          <p:cNvPr id="5122" name="Picture 2" descr="http://www3.gobiernodecanarias.org/medusa/wiki/images/7/7d/Herrerillo-comun.png">
            <a:extLst>
              <a:ext uri="{FF2B5EF4-FFF2-40B4-BE49-F238E27FC236}">
                <a16:creationId xmlns:a16="http://schemas.microsoft.com/office/drawing/2014/main" id="{20E8B955-173F-4A10-95BD-983AC65079FC}"/>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970341" y="1555423"/>
            <a:ext cx="2228313" cy="31520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F110A3B6-FCCC-410A-BB2C-DB2A8033DB60}"/>
              </a:ext>
            </a:extLst>
          </p:cNvPr>
          <p:cNvSpPr txBox="1">
            <a:spLocks/>
          </p:cNvSpPr>
          <p:nvPr/>
        </p:nvSpPr>
        <p:spPr>
          <a:xfrm>
            <a:off x="6549908" y="2315264"/>
            <a:ext cx="51500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500" dirty="0"/>
              <a:t>Body size</a:t>
            </a:r>
          </a:p>
          <a:p>
            <a:pPr>
              <a:lnSpc>
                <a:spcPct val="150000"/>
              </a:lnSpc>
            </a:pPr>
            <a:r>
              <a:rPr lang="en-US" sz="2500" dirty="0"/>
              <a:t>Beak length</a:t>
            </a:r>
          </a:p>
          <a:p>
            <a:pPr>
              <a:lnSpc>
                <a:spcPct val="150000"/>
              </a:lnSpc>
            </a:pPr>
            <a:r>
              <a:rPr lang="en-US" sz="2500" dirty="0"/>
              <a:t>Wing length</a:t>
            </a:r>
          </a:p>
          <a:p>
            <a:pPr>
              <a:lnSpc>
                <a:spcPct val="150000"/>
              </a:lnSpc>
            </a:pPr>
            <a:r>
              <a:rPr lang="en-US" sz="2500" dirty="0"/>
              <a:t>Diet (categorical)</a:t>
            </a:r>
          </a:p>
          <a:p>
            <a:pPr marL="0" indent="0">
              <a:buFont typeface="Arial" panose="020B0604020202020204" pitchFamily="34" charset="0"/>
              <a:buNone/>
            </a:pPr>
            <a:endParaRPr lang="en-US" sz="2500" dirty="0"/>
          </a:p>
        </p:txBody>
      </p:sp>
      <p:pic>
        <p:nvPicPr>
          <p:cNvPr id="9" name="Picture 10" descr="http://www3.gobiernodecanarias.org/medusa/wiki/images/b/b5/Violeta-del-Teide.png">
            <a:extLst>
              <a:ext uri="{FF2B5EF4-FFF2-40B4-BE49-F238E27FC236}">
                <a16:creationId xmlns:a16="http://schemas.microsoft.com/office/drawing/2014/main" id="{0810F627-472B-43C9-9AFA-D3528BD601EC}"/>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245435" y="1700425"/>
            <a:ext cx="2223213" cy="31448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FA4DFDB-5DCB-41F9-86CD-31C2ABB16BA7}"/>
              </a:ext>
            </a:extLst>
          </p:cNvPr>
          <p:cNvSpPr/>
          <p:nvPr/>
        </p:nvSpPr>
        <p:spPr>
          <a:xfrm>
            <a:off x="1016000" y="1818191"/>
            <a:ext cx="1444434" cy="477054"/>
          </a:xfrm>
          <a:prstGeom prst="rect">
            <a:avLst/>
          </a:prstGeom>
        </p:spPr>
        <p:txBody>
          <a:bodyPr wrap="none">
            <a:spAutoFit/>
          </a:bodyPr>
          <a:lstStyle/>
          <a:p>
            <a:r>
              <a:rPr lang="en-US" sz="2500" b="1" dirty="0"/>
              <a:t>Examples</a:t>
            </a:r>
          </a:p>
        </p:txBody>
      </p:sp>
      <p:sp>
        <p:nvSpPr>
          <p:cNvPr id="3" name="Slide Number Placeholder 2">
            <a:extLst>
              <a:ext uri="{FF2B5EF4-FFF2-40B4-BE49-F238E27FC236}">
                <a16:creationId xmlns:a16="http://schemas.microsoft.com/office/drawing/2014/main" id="{AB4EE52A-A136-4089-9F3A-E124759F9FBA}"/>
              </a:ext>
            </a:extLst>
          </p:cNvPr>
          <p:cNvSpPr>
            <a:spLocks noGrp="1"/>
          </p:cNvSpPr>
          <p:nvPr>
            <p:ph type="sldNum" sz="quarter" idx="12"/>
          </p:nvPr>
        </p:nvSpPr>
        <p:spPr/>
        <p:txBody>
          <a:bodyPr/>
          <a:lstStyle/>
          <a:p>
            <a:fld id="{C73C8D7F-9C84-47C4-B132-BAD03B6622AA}" type="slidenum">
              <a:rPr lang="LID4096" smtClean="0"/>
              <a:t>23</a:t>
            </a:fld>
            <a:endParaRPr lang="LID4096"/>
          </a:p>
        </p:txBody>
      </p:sp>
      <p:cxnSp>
        <p:nvCxnSpPr>
          <p:cNvPr id="10" name="Straight Connector 9">
            <a:extLst>
              <a:ext uri="{FF2B5EF4-FFF2-40B4-BE49-F238E27FC236}">
                <a16:creationId xmlns:a16="http://schemas.microsoft.com/office/drawing/2014/main" id="{2AAA23B8-3143-4B33-861C-FF15871E6F33}"/>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F7290FE1-7DEE-464D-A7DC-9BC01C00CBDD}"/>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Tree>
    <p:extLst>
      <p:ext uri="{BB962C8B-B14F-4D97-AF65-F5344CB8AC3E}">
        <p14:creationId xmlns:p14="http://schemas.microsoft.com/office/powerpoint/2010/main" val="179079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FF5B8C-7DCE-482C-9712-6C540BFD5817}"/>
              </a:ext>
            </a:extLst>
          </p:cNvPr>
          <p:cNvSpPr>
            <a:spLocks noGrp="1"/>
          </p:cNvSpPr>
          <p:nvPr>
            <p:ph idx="1"/>
          </p:nvPr>
        </p:nvSpPr>
        <p:spPr>
          <a:xfrm>
            <a:off x="838199" y="1825625"/>
            <a:ext cx="8073571" cy="1886835"/>
          </a:xfrm>
        </p:spPr>
        <p:txBody>
          <a:bodyPr>
            <a:noAutofit/>
          </a:bodyPr>
          <a:lstStyle/>
          <a:p>
            <a:pPr marL="0" indent="0">
              <a:buNone/>
            </a:pPr>
            <a:r>
              <a:rPr lang="en-US" sz="2500" dirty="0"/>
              <a:t>Other types of traits: Functional diversity from space</a:t>
            </a:r>
          </a:p>
          <a:p>
            <a:pPr marL="0" indent="0">
              <a:lnSpc>
                <a:spcPct val="150000"/>
              </a:lnSpc>
              <a:buNone/>
            </a:pPr>
            <a:r>
              <a:rPr lang="en-GB" sz="2500" dirty="0"/>
              <a:t>Three physiological traits</a:t>
            </a:r>
            <a:endParaRPr lang="en-US" sz="2500" dirty="0"/>
          </a:p>
        </p:txBody>
      </p:sp>
      <p:sp>
        <p:nvSpPr>
          <p:cNvPr id="4" name="Slide Number Placeholder 3">
            <a:extLst>
              <a:ext uri="{FF2B5EF4-FFF2-40B4-BE49-F238E27FC236}">
                <a16:creationId xmlns:a16="http://schemas.microsoft.com/office/drawing/2014/main" id="{DD64DB90-6C8B-4376-9ECC-7D7F8CC990D2}"/>
              </a:ext>
            </a:extLst>
          </p:cNvPr>
          <p:cNvSpPr>
            <a:spLocks noGrp="1"/>
          </p:cNvSpPr>
          <p:nvPr>
            <p:ph type="sldNum" sz="quarter" idx="12"/>
          </p:nvPr>
        </p:nvSpPr>
        <p:spPr/>
        <p:txBody>
          <a:bodyPr/>
          <a:lstStyle/>
          <a:p>
            <a:fld id="{C73C8D7F-9C84-47C4-B132-BAD03B6622AA}" type="slidenum">
              <a:rPr lang="LID4096" smtClean="0"/>
              <a:t>24</a:t>
            </a:fld>
            <a:endParaRPr lang="LID4096"/>
          </a:p>
        </p:txBody>
      </p:sp>
      <p:sp>
        <p:nvSpPr>
          <p:cNvPr id="10" name="Rectangle 9">
            <a:extLst>
              <a:ext uri="{FF2B5EF4-FFF2-40B4-BE49-F238E27FC236}">
                <a16:creationId xmlns:a16="http://schemas.microsoft.com/office/drawing/2014/main" id="{58AB1653-382C-46AD-9F66-F00E1F8753F3}"/>
              </a:ext>
            </a:extLst>
          </p:cNvPr>
          <p:cNvSpPr/>
          <p:nvPr/>
        </p:nvSpPr>
        <p:spPr>
          <a:xfrm>
            <a:off x="8911770" y="6127318"/>
            <a:ext cx="1808508" cy="400110"/>
          </a:xfrm>
          <a:prstGeom prst="rect">
            <a:avLst/>
          </a:prstGeom>
        </p:spPr>
        <p:txBody>
          <a:bodyPr wrap="none">
            <a:spAutoFit/>
          </a:bodyPr>
          <a:lstStyle/>
          <a:p>
            <a:r>
              <a:rPr lang="en-GB" sz="2000" dirty="0">
                <a:solidFill>
                  <a:srgbClr val="222222"/>
                </a:solidFill>
                <a:latin typeface="Agency FB" panose="020B0503020202020204" pitchFamily="34" charset="0"/>
              </a:rPr>
              <a:t>Schneider et al 2017</a:t>
            </a:r>
            <a:endParaRPr lang="en-GB" sz="2000" i="0" dirty="0">
              <a:solidFill>
                <a:srgbClr val="222222"/>
              </a:solidFill>
              <a:effectLst/>
              <a:latin typeface="Agency FB" panose="020B0503020202020204" pitchFamily="34" charset="0"/>
            </a:endParaRPr>
          </a:p>
        </p:txBody>
      </p:sp>
      <p:sp>
        <p:nvSpPr>
          <p:cNvPr id="11" name="Title 1">
            <a:extLst>
              <a:ext uri="{FF2B5EF4-FFF2-40B4-BE49-F238E27FC236}">
                <a16:creationId xmlns:a16="http://schemas.microsoft.com/office/drawing/2014/main" id="{BC5F7F9F-FE5C-4949-9864-0EC0B3D401C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t>Trait-based functional ecology</a:t>
            </a:r>
            <a:endParaRPr lang="en-US" sz="3200" dirty="0"/>
          </a:p>
        </p:txBody>
      </p:sp>
      <p:cxnSp>
        <p:nvCxnSpPr>
          <p:cNvPr id="12" name="Straight Connector 11">
            <a:extLst>
              <a:ext uri="{FF2B5EF4-FFF2-40B4-BE49-F238E27FC236}">
                <a16:creationId xmlns:a16="http://schemas.microsoft.com/office/drawing/2014/main" id="{A9F0687B-A94C-4643-95B6-2FB81B5C2EA9}"/>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grpSp>
        <p:nvGrpSpPr>
          <p:cNvPr id="20" name="Group 19">
            <a:extLst>
              <a:ext uri="{FF2B5EF4-FFF2-40B4-BE49-F238E27FC236}">
                <a16:creationId xmlns:a16="http://schemas.microsoft.com/office/drawing/2014/main" id="{64B298F5-DC04-4884-BA9C-BA2983E4F21A}"/>
              </a:ext>
            </a:extLst>
          </p:cNvPr>
          <p:cNvGrpSpPr/>
          <p:nvPr/>
        </p:nvGrpSpPr>
        <p:grpSpPr>
          <a:xfrm>
            <a:off x="6482067" y="2269118"/>
            <a:ext cx="5238074" cy="2019957"/>
            <a:chOff x="6453039" y="2482622"/>
            <a:chExt cx="5238074" cy="2019957"/>
          </a:xfrm>
        </p:grpSpPr>
        <p:pic>
          <p:nvPicPr>
            <p:cNvPr id="5" name="Picture 4">
              <a:extLst>
                <a:ext uri="{FF2B5EF4-FFF2-40B4-BE49-F238E27FC236}">
                  <a16:creationId xmlns:a16="http://schemas.microsoft.com/office/drawing/2014/main" id="{5D903466-31EB-4D61-936E-EBB3A9C8E428}"/>
                </a:ext>
              </a:extLst>
            </p:cNvPr>
            <p:cNvPicPr>
              <a:picLocks noChangeAspect="1"/>
            </p:cNvPicPr>
            <p:nvPr/>
          </p:nvPicPr>
          <p:blipFill>
            <a:blip r:embed="rId3"/>
            <a:stretch>
              <a:fillRect/>
            </a:stretch>
          </p:blipFill>
          <p:spPr>
            <a:xfrm>
              <a:off x="6453039" y="2822447"/>
              <a:ext cx="5238074" cy="1680132"/>
            </a:xfrm>
            <a:prstGeom prst="rect">
              <a:avLst/>
            </a:prstGeom>
          </p:spPr>
        </p:pic>
        <p:sp>
          <p:nvSpPr>
            <p:cNvPr id="16" name="Rectangle 15">
              <a:extLst>
                <a:ext uri="{FF2B5EF4-FFF2-40B4-BE49-F238E27FC236}">
                  <a16:creationId xmlns:a16="http://schemas.microsoft.com/office/drawing/2014/main" id="{827417C5-D8DF-49B9-B462-7AAE7FDBE86B}"/>
                </a:ext>
              </a:extLst>
            </p:cNvPr>
            <p:cNvSpPr/>
            <p:nvPr/>
          </p:nvSpPr>
          <p:spPr>
            <a:xfrm>
              <a:off x="7773927" y="2482622"/>
              <a:ext cx="3858749" cy="369332"/>
            </a:xfrm>
            <a:prstGeom prst="rect">
              <a:avLst/>
            </a:prstGeom>
          </p:spPr>
          <p:txBody>
            <a:bodyPr wrap="none">
              <a:spAutoFit/>
            </a:bodyPr>
            <a:lstStyle/>
            <a:p>
              <a:r>
                <a:rPr lang="en-US" b="1" dirty="0"/>
                <a:t>Laser scanning + imaging spectroscopy</a:t>
              </a:r>
            </a:p>
          </p:txBody>
        </p:sp>
      </p:grpSp>
      <p:sp>
        <p:nvSpPr>
          <p:cNvPr id="17" name="Rectangle 16">
            <a:extLst>
              <a:ext uri="{FF2B5EF4-FFF2-40B4-BE49-F238E27FC236}">
                <a16:creationId xmlns:a16="http://schemas.microsoft.com/office/drawing/2014/main" id="{9DD18771-E241-43F3-B7C1-124F13FE2E51}"/>
              </a:ext>
            </a:extLst>
          </p:cNvPr>
          <p:cNvSpPr/>
          <p:nvPr/>
        </p:nvSpPr>
        <p:spPr>
          <a:xfrm>
            <a:off x="3742519" y="4007730"/>
            <a:ext cx="2565511" cy="400110"/>
          </a:xfrm>
          <a:prstGeom prst="rect">
            <a:avLst/>
          </a:prstGeom>
        </p:spPr>
        <p:txBody>
          <a:bodyPr wrap="none">
            <a:spAutoFit/>
          </a:bodyPr>
          <a:lstStyle/>
          <a:p>
            <a:r>
              <a:rPr lang="en-GB" sz="2000" dirty="0"/>
              <a:t>Photosynthetic activity</a:t>
            </a:r>
            <a:endParaRPr lang="en-US" sz="2000" dirty="0"/>
          </a:p>
        </p:txBody>
      </p:sp>
      <p:sp>
        <p:nvSpPr>
          <p:cNvPr id="18" name="Rectangle 17">
            <a:extLst>
              <a:ext uri="{FF2B5EF4-FFF2-40B4-BE49-F238E27FC236}">
                <a16:creationId xmlns:a16="http://schemas.microsoft.com/office/drawing/2014/main" id="{9A7C2B35-E610-4CD8-B103-270D5D6BEB4D}"/>
              </a:ext>
            </a:extLst>
          </p:cNvPr>
          <p:cNvSpPr/>
          <p:nvPr/>
        </p:nvSpPr>
        <p:spPr>
          <a:xfrm>
            <a:off x="3765685" y="4707595"/>
            <a:ext cx="1884490" cy="707886"/>
          </a:xfrm>
          <a:prstGeom prst="rect">
            <a:avLst/>
          </a:prstGeom>
        </p:spPr>
        <p:txBody>
          <a:bodyPr wrap="none">
            <a:spAutoFit/>
          </a:bodyPr>
          <a:lstStyle/>
          <a:p>
            <a:r>
              <a:rPr lang="en-GB" sz="2000" dirty="0"/>
              <a:t>Plant responses </a:t>
            </a:r>
          </a:p>
          <a:p>
            <a:r>
              <a:rPr lang="en-GB" sz="2000" dirty="0"/>
              <a:t>to drought</a:t>
            </a:r>
            <a:endParaRPr lang="en-US" sz="2000" dirty="0"/>
          </a:p>
        </p:txBody>
      </p:sp>
      <p:sp>
        <p:nvSpPr>
          <p:cNvPr id="19" name="Rectangle 18">
            <a:extLst>
              <a:ext uri="{FF2B5EF4-FFF2-40B4-BE49-F238E27FC236}">
                <a16:creationId xmlns:a16="http://schemas.microsoft.com/office/drawing/2014/main" id="{3E6E66C9-5421-4C88-974B-BB719E54A71E}"/>
              </a:ext>
            </a:extLst>
          </p:cNvPr>
          <p:cNvSpPr/>
          <p:nvPr/>
        </p:nvSpPr>
        <p:spPr>
          <a:xfrm>
            <a:off x="992586" y="3712461"/>
            <a:ext cx="2141766" cy="1631216"/>
          </a:xfrm>
          <a:prstGeom prst="rect">
            <a:avLst/>
          </a:prstGeom>
        </p:spPr>
        <p:txBody>
          <a:bodyPr wrap="square">
            <a:spAutoFit/>
          </a:bodyPr>
          <a:lstStyle/>
          <a:p>
            <a:pPr algn="r">
              <a:lnSpc>
                <a:spcPct val="150000"/>
              </a:lnSpc>
            </a:pPr>
            <a:r>
              <a:rPr lang="en-GB" sz="2000" dirty="0"/>
              <a:t>Leaf chlorophyll</a:t>
            </a:r>
          </a:p>
          <a:p>
            <a:pPr algn="r">
              <a:lnSpc>
                <a:spcPct val="150000"/>
              </a:lnSpc>
            </a:pPr>
            <a:r>
              <a:rPr lang="en-GB" sz="2000" dirty="0"/>
              <a:t>Leaf carotenoids</a:t>
            </a:r>
          </a:p>
          <a:p>
            <a:pPr algn="r"/>
            <a:r>
              <a:rPr lang="en-GB" sz="2000" dirty="0"/>
              <a:t>Equivalent water </a:t>
            </a:r>
          </a:p>
          <a:p>
            <a:pPr algn="r"/>
            <a:r>
              <a:rPr lang="en-GB" sz="2000" dirty="0"/>
              <a:t>thickness </a:t>
            </a:r>
            <a:endParaRPr lang="en-US" sz="2000" dirty="0"/>
          </a:p>
        </p:txBody>
      </p:sp>
      <p:pic>
        <p:nvPicPr>
          <p:cNvPr id="21" name="Picture 20">
            <a:extLst>
              <a:ext uri="{FF2B5EF4-FFF2-40B4-BE49-F238E27FC236}">
                <a16:creationId xmlns:a16="http://schemas.microsoft.com/office/drawing/2014/main" id="{7E0E617B-4A81-4D5F-BBE5-64ED5AE5A488}"/>
              </a:ext>
            </a:extLst>
          </p:cNvPr>
          <p:cNvPicPr>
            <a:picLocks noChangeAspect="1"/>
          </p:cNvPicPr>
          <p:nvPr/>
        </p:nvPicPr>
        <p:blipFill>
          <a:blip r:embed="rId4"/>
          <a:stretch>
            <a:fillRect/>
          </a:stretch>
        </p:blipFill>
        <p:spPr>
          <a:xfrm>
            <a:off x="6838675" y="4307428"/>
            <a:ext cx="4823029" cy="1484669"/>
          </a:xfrm>
          <a:prstGeom prst="rect">
            <a:avLst/>
          </a:prstGeom>
        </p:spPr>
      </p:pic>
      <p:sp>
        <p:nvSpPr>
          <p:cNvPr id="22" name="Rectangle 21">
            <a:extLst>
              <a:ext uri="{FF2B5EF4-FFF2-40B4-BE49-F238E27FC236}">
                <a16:creationId xmlns:a16="http://schemas.microsoft.com/office/drawing/2014/main" id="{D69E4A11-CB0F-4355-B942-052A248262D8}"/>
              </a:ext>
            </a:extLst>
          </p:cNvPr>
          <p:cNvSpPr/>
          <p:nvPr/>
        </p:nvSpPr>
        <p:spPr>
          <a:xfrm>
            <a:off x="6926835" y="4352212"/>
            <a:ext cx="2247154" cy="369332"/>
          </a:xfrm>
          <a:prstGeom prst="rect">
            <a:avLst/>
          </a:prstGeom>
          <a:solidFill>
            <a:schemeClr val="tx1">
              <a:lumMod val="95000"/>
              <a:lumOff val="5000"/>
              <a:alpha val="50000"/>
            </a:schemeClr>
          </a:solidFill>
        </p:spPr>
        <p:txBody>
          <a:bodyPr wrap="none">
            <a:spAutoFit/>
          </a:bodyPr>
          <a:lstStyle/>
          <a:p>
            <a:r>
              <a:rPr lang="en-GB" b="1" dirty="0">
                <a:solidFill>
                  <a:schemeClr val="bg1"/>
                </a:solidFill>
                <a:latin typeface="Harding"/>
              </a:rPr>
              <a:t>Physiological richness</a:t>
            </a:r>
            <a:endParaRPr lang="en-US" b="1" dirty="0">
              <a:solidFill>
                <a:schemeClr val="bg1"/>
              </a:solidFill>
            </a:endParaRPr>
          </a:p>
        </p:txBody>
      </p:sp>
      <p:sp>
        <p:nvSpPr>
          <p:cNvPr id="23" name="Rectangle: Rounded Corners 22">
            <a:extLst>
              <a:ext uri="{FF2B5EF4-FFF2-40B4-BE49-F238E27FC236}">
                <a16:creationId xmlns:a16="http://schemas.microsoft.com/office/drawing/2014/main" id="{D405BF8A-A817-4890-A973-031B5BD7BA07}"/>
              </a:ext>
            </a:extLst>
          </p:cNvPr>
          <p:cNvSpPr/>
          <p:nvPr/>
        </p:nvSpPr>
        <p:spPr>
          <a:xfrm>
            <a:off x="992585" y="3712461"/>
            <a:ext cx="2229927" cy="170302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p>
        </p:txBody>
      </p:sp>
      <p:cxnSp>
        <p:nvCxnSpPr>
          <p:cNvPr id="26" name="Straight Arrow Connector 25">
            <a:extLst>
              <a:ext uri="{FF2B5EF4-FFF2-40B4-BE49-F238E27FC236}">
                <a16:creationId xmlns:a16="http://schemas.microsoft.com/office/drawing/2014/main" id="{C4272059-AF7F-42D5-A49B-089B76BD0438}"/>
              </a:ext>
            </a:extLst>
          </p:cNvPr>
          <p:cNvCxnSpPr>
            <a:cxnSpLocks/>
            <a:endCxn id="17" idx="1"/>
          </p:cNvCxnSpPr>
          <p:nvPr/>
        </p:nvCxnSpPr>
        <p:spPr>
          <a:xfrm flipV="1">
            <a:off x="3291433" y="4207785"/>
            <a:ext cx="451086" cy="21795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694E6EEF-F322-457B-83CD-EBD67092E194}"/>
              </a:ext>
            </a:extLst>
          </p:cNvPr>
          <p:cNvCxnSpPr>
            <a:cxnSpLocks/>
          </p:cNvCxnSpPr>
          <p:nvPr/>
        </p:nvCxnSpPr>
        <p:spPr>
          <a:xfrm flipV="1">
            <a:off x="3274194" y="4897361"/>
            <a:ext cx="416643"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D9421779-FA89-4CFA-99FE-91BCEDBE4327}"/>
              </a:ext>
            </a:extLst>
          </p:cNvPr>
          <p:cNvCxnSpPr>
            <a:cxnSpLocks/>
            <a:endCxn id="17" idx="1"/>
          </p:cNvCxnSpPr>
          <p:nvPr/>
        </p:nvCxnSpPr>
        <p:spPr>
          <a:xfrm>
            <a:off x="3274194" y="4012273"/>
            <a:ext cx="468325" cy="1955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03056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607A-0F6C-4738-8F49-476366BBB6A5}"/>
              </a:ext>
            </a:extLst>
          </p:cNvPr>
          <p:cNvSpPr>
            <a:spLocks noGrp="1"/>
          </p:cNvSpPr>
          <p:nvPr>
            <p:ph type="title"/>
          </p:nvPr>
        </p:nvSpPr>
        <p:spPr/>
        <p:txBody>
          <a:bodyPr/>
          <a:lstStyle/>
          <a:p>
            <a:r>
              <a:rPr lang="en-US" dirty="0"/>
              <a:t>Take home messages</a:t>
            </a:r>
          </a:p>
        </p:txBody>
      </p:sp>
      <p:sp>
        <p:nvSpPr>
          <p:cNvPr id="3" name="Content Placeholder 2">
            <a:extLst>
              <a:ext uri="{FF2B5EF4-FFF2-40B4-BE49-F238E27FC236}">
                <a16:creationId xmlns:a16="http://schemas.microsoft.com/office/drawing/2014/main" id="{5F9638DF-6D1C-4740-9D2F-9A56D5E1C8CB}"/>
              </a:ext>
            </a:extLst>
          </p:cNvPr>
          <p:cNvSpPr>
            <a:spLocks noGrp="1"/>
          </p:cNvSpPr>
          <p:nvPr>
            <p:ph idx="1"/>
          </p:nvPr>
        </p:nvSpPr>
        <p:spPr/>
        <p:txBody>
          <a:bodyPr>
            <a:normAutofit/>
          </a:bodyPr>
          <a:lstStyle/>
          <a:p>
            <a:pPr>
              <a:lnSpc>
                <a:spcPct val="150000"/>
              </a:lnSpc>
            </a:pPr>
            <a:r>
              <a:rPr lang="en-US" sz="2500" dirty="0"/>
              <a:t>Trait based approaches are important complementary ways to understand diversity patterns and processes. </a:t>
            </a:r>
          </a:p>
          <a:p>
            <a:pPr>
              <a:lnSpc>
                <a:spcPct val="150000"/>
              </a:lnSpc>
            </a:pPr>
            <a:r>
              <a:rPr lang="en-US" sz="2500" dirty="0"/>
              <a:t>This is true when the traits selected can relate to species, communities, metacommunities and ecosystems dynamics. </a:t>
            </a:r>
          </a:p>
        </p:txBody>
      </p:sp>
      <p:sp>
        <p:nvSpPr>
          <p:cNvPr id="4" name="Slide Number Placeholder 3">
            <a:extLst>
              <a:ext uri="{FF2B5EF4-FFF2-40B4-BE49-F238E27FC236}">
                <a16:creationId xmlns:a16="http://schemas.microsoft.com/office/drawing/2014/main" id="{57F2EF0C-4647-41EB-81D5-F5A4FB7E5713}"/>
              </a:ext>
            </a:extLst>
          </p:cNvPr>
          <p:cNvSpPr>
            <a:spLocks noGrp="1"/>
          </p:cNvSpPr>
          <p:nvPr>
            <p:ph type="sldNum" sz="quarter" idx="12"/>
          </p:nvPr>
        </p:nvSpPr>
        <p:spPr/>
        <p:txBody>
          <a:bodyPr/>
          <a:lstStyle/>
          <a:p>
            <a:fld id="{C73C8D7F-9C84-47C4-B132-BAD03B6622AA}" type="slidenum">
              <a:rPr lang="LID4096" smtClean="0"/>
              <a:t>25</a:t>
            </a:fld>
            <a:endParaRPr lang="LID4096"/>
          </a:p>
        </p:txBody>
      </p:sp>
      <p:pic>
        <p:nvPicPr>
          <p:cNvPr id="5" name="Picture 4" descr="Graphical user interface, text, application&#10;&#10;Description automatically generated">
            <a:extLst>
              <a:ext uri="{FF2B5EF4-FFF2-40B4-BE49-F238E27FC236}">
                <a16:creationId xmlns:a16="http://schemas.microsoft.com/office/drawing/2014/main" id="{9061E3CF-C843-44E6-8A5D-B56BF1405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935" y="4400567"/>
            <a:ext cx="4363065" cy="185000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CE218C4C-4F13-478B-B4A1-7A9891C67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962" y="4400567"/>
            <a:ext cx="4363065" cy="2320908"/>
          </a:xfrm>
          <a:prstGeom prst="rect">
            <a:avLst/>
          </a:prstGeom>
        </p:spPr>
      </p:pic>
      <p:cxnSp>
        <p:nvCxnSpPr>
          <p:cNvPr id="7" name="Straight Connector 6">
            <a:extLst>
              <a:ext uri="{FF2B5EF4-FFF2-40B4-BE49-F238E27FC236}">
                <a16:creationId xmlns:a16="http://schemas.microsoft.com/office/drawing/2014/main" id="{DCD309E9-3DEE-49B6-BCEB-A50C83D7DB1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9108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607A-0F6C-4738-8F49-476366BBB6A5}"/>
              </a:ext>
            </a:extLst>
          </p:cNvPr>
          <p:cNvSpPr>
            <a:spLocks noGrp="1"/>
          </p:cNvSpPr>
          <p:nvPr>
            <p:ph type="title"/>
          </p:nvPr>
        </p:nvSpPr>
        <p:spPr/>
        <p:txBody>
          <a:bodyPr/>
          <a:lstStyle/>
          <a:p>
            <a:r>
              <a:rPr lang="en-US" dirty="0"/>
              <a:t>Take home message</a:t>
            </a:r>
          </a:p>
        </p:txBody>
      </p:sp>
      <p:sp>
        <p:nvSpPr>
          <p:cNvPr id="3" name="Content Placeholder 2">
            <a:extLst>
              <a:ext uri="{FF2B5EF4-FFF2-40B4-BE49-F238E27FC236}">
                <a16:creationId xmlns:a16="http://schemas.microsoft.com/office/drawing/2014/main" id="{5F9638DF-6D1C-4740-9D2F-9A56D5E1C8CB}"/>
              </a:ext>
            </a:extLst>
          </p:cNvPr>
          <p:cNvSpPr>
            <a:spLocks noGrp="1"/>
          </p:cNvSpPr>
          <p:nvPr>
            <p:ph idx="1"/>
          </p:nvPr>
        </p:nvSpPr>
        <p:spPr/>
        <p:txBody>
          <a:bodyPr>
            <a:normAutofit fontScale="92500" lnSpcReduction="10000"/>
          </a:bodyPr>
          <a:lstStyle/>
          <a:p>
            <a:pPr>
              <a:lnSpc>
                <a:spcPct val="150000"/>
              </a:lnSpc>
            </a:pPr>
            <a:r>
              <a:rPr lang="en-US" sz="2500" dirty="0"/>
              <a:t>Which traits should we measure? </a:t>
            </a:r>
          </a:p>
          <a:p>
            <a:pPr marL="0" indent="0">
              <a:lnSpc>
                <a:spcPct val="150000"/>
              </a:lnSpc>
              <a:buNone/>
            </a:pPr>
            <a:r>
              <a:rPr lang="en-US" sz="2500" dirty="0"/>
              <a:t>We can start asking what are the functions that organism perform and which traits or proxies of traits most effectively measure those functions. </a:t>
            </a:r>
          </a:p>
          <a:p>
            <a:pPr marL="0" indent="0">
              <a:lnSpc>
                <a:spcPct val="150000"/>
              </a:lnSpc>
              <a:buNone/>
            </a:pPr>
            <a:r>
              <a:rPr lang="en-US" sz="2500" dirty="0"/>
              <a:t>Three main functions: </a:t>
            </a:r>
          </a:p>
          <a:p>
            <a:pPr marL="0" indent="0">
              <a:lnSpc>
                <a:spcPct val="150000"/>
              </a:lnSpc>
              <a:buNone/>
            </a:pPr>
            <a:r>
              <a:rPr lang="en-US" sz="2500" dirty="0"/>
              <a:t>	1. Resource acquisition</a:t>
            </a:r>
          </a:p>
          <a:p>
            <a:pPr marL="0" indent="0">
              <a:lnSpc>
                <a:spcPct val="150000"/>
              </a:lnSpc>
              <a:buNone/>
            </a:pPr>
            <a:r>
              <a:rPr lang="en-US" sz="2500" dirty="0"/>
              <a:t>	2. Ability to tolerate environmental extremes</a:t>
            </a:r>
          </a:p>
          <a:p>
            <a:pPr marL="0" indent="0">
              <a:lnSpc>
                <a:spcPct val="150000"/>
              </a:lnSpc>
              <a:buNone/>
            </a:pPr>
            <a:r>
              <a:rPr lang="en-US" sz="2500" dirty="0"/>
              <a:t>	3. Ability to compete with neighbors</a:t>
            </a:r>
          </a:p>
          <a:p>
            <a:pPr marL="0" indent="0">
              <a:buNone/>
            </a:pPr>
            <a:endParaRPr lang="en-US" sz="2500" dirty="0"/>
          </a:p>
        </p:txBody>
      </p:sp>
      <p:sp>
        <p:nvSpPr>
          <p:cNvPr id="4" name="Slide Number Placeholder 3">
            <a:extLst>
              <a:ext uri="{FF2B5EF4-FFF2-40B4-BE49-F238E27FC236}">
                <a16:creationId xmlns:a16="http://schemas.microsoft.com/office/drawing/2014/main" id="{57F2EF0C-4647-41EB-81D5-F5A4FB7E5713}"/>
              </a:ext>
            </a:extLst>
          </p:cNvPr>
          <p:cNvSpPr>
            <a:spLocks noGrp="1"/>
          </p:cNvSpPr>
          <p:nvPr>
            <p:ph type="sldNum" sz="quarter" idx="12"/>
          </p:nvPr>
        </p:nvSpPr>
        <p:spPr/>
        <p:txBody>
          <a:bodyPr/>
          <a:lstStyle/>
          <a:p>
            <a:fld id="{C73C8D7F-9C84-47C4-B132-BAD03B6622AA}" type="slidenum">
              <a:rPr lang="LID4096" smtClean="0"/>
              <a:t>26</a:t>
            </a:fld>
            <a:endParaRPr lang="LID4096"/>
          </a:p>
        </p:txBody>
      </p:sp>
      <p:sp>
        <p:nvSpPr>
          <p:cNvPr id="5" name="Rectangle 4">
            <a:extLst>
              <a:ext uri="{FF2B5EF4-FFF2-40B4-BE49-F238E27FC236}">
                <a16:creationId xmlns:a16="http://schemas.microsoft.com/office/drawing/2014/main" id="{22E20026-9BF2-46C6-9665-5D5297DBF3D0}"/>
              </a:ext>
            </a:extLst>
          </p:cNvPr>
          <p:cNvSpPr/>
          <p:nvPr/>
        </p:nvSpPr>
        <p:spPr>
          <a:xfrm>
            <a:off x="9674478" y="6092765"/>
            <a:ext cx="1132041" cy="400110"/>
          </a:xfrm>
          <a:prstGeom prst="rect">
            <a:avLst/>
          </a:prstGeom>
        </p:spPr>
        <p:txBody>
          <a:bodyPr wrap="none">
            <a:spAutoFit/>
          </a:bodyPr>
          <a:lstStyle/>
          <a:p>
            <a:r>
              <a:rPr lang="en-US" sz="2000" dirty="0" err="1">
                <a:latin typeface="Agency FB" panose="020B0503020202020204" pitchFamily="34" charset="0"/>
              </a:rPr>
              <a:t>Keddy</a:t>
            </a:r>
            <a:r>
              <a:rPr lang="en-US" sz="2000" dirty="0">
                <a:latin typeface="Agency FB" panose="020B0503020202020204" pitchFamily="34" charset="0"/>
              </a:rPr>
              <a:t> 1992 </a:t>
            </a:r>
          </a:p>
        </p:txBody>
      </p:sp>
      <p:cxnSp>
        <p:nvCxnSpPr>
          <p:cNvPr id="6" name="Straight Connector 5">
            <a:extLst>
              <a:ext uri="{FF2B5EF4-FFF2-40B4-BE49-F238E27FC236}">
                <a16:creationId xmlns:a16="http://schemas.microsoft.com/office/drawing/2014/main" id="{21B2F180-B876-4908-B909-C9CC6BA073C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5791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393047-796C-42A2-9789-AE2EC7D9AF81}"/>
              </a:ext>
            </a:extLst>
          </p:cNvPr>
          <p:cNvSpPr>
            <a:spLocks noGrp="1"/>
          </p:cNvSpPr>
          <p:nvPr>
            <p:ph type="sldNum" sz="quarter" idx="12"/>
          </p:nvPr>
        </p:nvSpPr>
        <p:spPr/>
        <p:txBody>
          <a:bodyPr/>
          <a:lstStyle/>
          <a:p>
            <a:fld id="{C73C8D7F-9C84-47C4-B132-BAD03B6622AA}" type="slidenum">
              <a:rPr lang="LID4096" smtClean="0"/>
              <a:t>27</a:t>
            </a:fld>
            <a:endParaRPr lang="LID4096"/>
          </a:p>
        </p:txBody>
      </p:sp>
      <p:pic>
        <p:nvPicPr>
          <p:cNvPr id="8" name="Picture 7">
            <a:extLst>
              <a:ext uri="{FF2B5EF4-FFF2-40B4-BE49-F238E27FC236}">
                <a16:creationId xmlns:a16="http://schemas.microsoft.com/office/drawing/2014/main" id="{04EE5745-5F18-46E7-AC98-5EE98BCFF67E}"/>
              </a:ext>
            </a:extLst>
          </p:cNvPr>
          <p:cNvPicPr>
            <a:picLocks noChangeAspect="1"/>
          </p:cNvPicPr>
          <p:nvPr/>
        </p:nvPicPr>
        <p:blipFill>
          <a:blip r:embed="rId3"/>
          <a:stretch>
            <a:fillRect/>
          </a:stretch>
        </p:blipFill>
        <p:spPr>
          <a:xfrm>
            <a:off x="9448801" y="0"/>
            <a:ext cx="2743200" cy="6858000"/>
          </a:xfrm>
          <a:prstGeom prst="rect">
            <a:avLst/>
          </a:prstGeom>
        </p:spPr>
      </p:pic>
      <p:sp>
        <p:nvSpPr>
          <p:cNvPr id="9" name="Title 1">
            <a:extLst>
              <a:ext uri="{FF2B5EF4-FFF2-40B4-BE49-F238E27FC236}">
                <a16:creationId xmlns:a16="http://schemas.microsoft.com/office/drawing/2014/main" id="{656B4279-ED26-4EBC-AAE5-FA3CEFDEFC03}"/>
              </a:ext>
            </a:extLst>
          </p:cNvPr>
          <p:cNvSpPr txBox="1">
            <a:spLocks/>
          </p:cNvSpPr>
          <p:nvPr/>
        </p:nvSpPr>
        <p:spPr>
          <a:xfrm>
            <a:off x="962479" y="2337029"/>
            <a:ext cx="8245022"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Quantification of functional trait diversity </a:t>
            </a:r>
          </a:p>
        </p:txBody>
      </p:sp>
      <p:sp>
        <p:nvSpPr>
          <p:cNvPr id="10" name="Rectangle 9">
            <a:extLst>
              <a:ext uri="{FF2B5EF4-FFF2-40B4-BE49-F238E27FC236}">
                <a16:creationId xmlns:a16="http://schemas.microsoft.com/office/drawing/2014/main" id="{3354A800-FD8C-4CEB-B359-5F13BBD1A80E}"/>
              </a:ext>
            </a:extLst>
          </p:cNvPr>
          <p:cNvSpPr/>
          <p:nvPr/>
        </p:nvSpPr>
        <p:spPr>
          <a:xfrm>
            <a:off x="10879975" y="6398310"/>
            <a:ext cx="1312025" cy="323165"/>
          </a:xfrm>
          <a:prstGeom prst="rect">
            <a:avLst/>
          </a:prstGeom>
          <a:noFill/>
        </p:spPr>
        <p:txBody>
          <a:bodyPr wrap="square">
            <a:spAutoFit/>
          </a:bodyPr>
          <a:lstStyle/>
          <a:p>
            <a:pPr algn="r"/>
            <a:r>
              <a:rPr lang="en-GB" sz="1500" b="1" dirty="0">
                <a:solidFill>
                  <a:schemeClr val="bg1"/>
                </a:solidFill>
                <a:latin typeface="Agency FB" panose="020B0503020202020204" pitchFamily="34" charset="0"/>
              </a:rPr>
              <a:t>Elizabeth Builes</a:t>
            </a:r>
            <a:endParaRPr lang="en-US" sz="12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4822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9F06-9740-4F8C-9490-E4874D5DA60F}"/>
              </a:ext>
            </a:extLst>
          </p:cNvPr>
          <p:cNvSpPr>
            <a:spLocks noGrp="1"/>
          </p:cNvSpPr>
          <p:nvPr>
            <p:ph type="title"/>
          </p:nvPr>
        </p:nvSpPr>
        <p:spPr/>
        <p:txBody>
          <a:bodyPr/>
          <a:lstStyle/>
          <a:p>
            <a:r>
              <a:rPr lang="en-US" dirty="0"/>
              <a:t>Anne Chao et al approach</a:t>
            </a:r>
          </a:p>
        </p:txBody>
      </p:sp>
      <p:sp>
        <p:nvSpPr>
          <p:cNvPr id="3" name="Content Placeholder 2">
            <a:extLst>
              <a:ext uri="{FF2B5EF4-FFF2-40B4-BE49-F238E27FC236}">
                <a16:creationId xmlns:a16="http://schemas.microsoft.com/office/drawing/2014/main" id="{40512F37-60C4-4113-A6DD-66959FC79BCE}"/>
              </a:ext>
            </a:extLst>
          </p:cNvPr>
          <p:cNvSpPr>
            <a:spLocks noGrp="1"/>
          </p:cNvSpPr>
          <p:nvPr>
            <p:ph idx="1"/>
          </p:nvPr>
        </p:nvSpPr>
        <p:spPr/>
        <p:txBody>
          <a:bodyPr>
            <a:normAutofit/>
          </a:bodyPr>
          <a:lstStyle/>
          <a:p>
            <a:pPr>
              <a:lnSpc>
                <a:spcPct val="150000"/>
              </a:lnSpc>
            </a:pPr>
            <a:r>
              <a:rPr lang="en-US" sz="2500" dirty="0"/>
              <a:t>Hill numbers (effective number of species) are extended to functional diversity, which considers the differences among species traits. </a:t>
            </a:r>
          </a:p>
          <a:p>
            <a:pPr>
              <a:lnSpc>
                <a:spcPct val="150000"/>
              </a:lnSpc>
            </a:pPr>
            <a:r>
              <a:rPr lang="en-US" sz="2500" dirty="0"/>
              <a:t>Their framework unifies ecologists’ measures of species diversity, with distance-based functional diversity. </a:t>
            </a:r>
          </a:p>
          <a:p>
            <a:pPr>
              <a:lnSpc>
                <a:spcPct val="150000"/>
              </a:lnSpc>
            </a:pPr>
            <a:r>
              <a:rPr lang="en-US" sz="2500" dirty="0"/>
              <a:t>Based on </a:t>
            </a:r>
            <a:r>
              <a:rPr lang="en-US" sz="2500" b="1" dirty="0"/>
              <a:t>species-pairs with unit-distance between species</a:t>
            </a:r>
          </a:p>
        </p:txBody>
      </p:sp>
      <p:sp>
        <p:nvSpPr>
          <p:cNvPr id="4" name="Slide Number Placeholder 3">
            <a:extLst>
              <a:ext uri="{FF2B5EF4-FFF2-40B4-BE49-F238E27FC236}">
                <a16:creationId xmlns:a16="http://schemas.microsoft.com/office/drawing/2014/main" id="{CB83C32A-CBEB-4972-8FFC-8BABE99E55EF}"/>
              </a:ext>
            </a:extLst>
          </p:cNvPr>
          <p:cNvSpPr>
            <a:spLocks noGrp="1"/>
          </p:cNvSpPr>
          <p:nvPr>
            <p:ph type="sldNum" sz="quarter" idx="12"/>
          </p:nvPr>
        </p:nvSpPr>
        <p:spPr/>
        <p:txBody>
          <a:bodyPr/>
          <a:lstStyle/>
          <a:p>
            <a:fld id="{C73C8D7F-9C84-47C4-B132-BAD03B6622AA}" type="slidenum">
              <a:rPr lang="LID4096" smtClean="0"/>
              <a:t>28</a:t>
            </a:fld>
            <a:endParaRPr lang="LID4096"/>
          </a:p>
        </p:txBody>
      </p:sp>
      <p:cxnSp>
        <p:nvCxnSpPr>
          <p:cNvPr id="5" name="Straight Connector 4">
            <a:extLst>
              <a:ext uri="{FF2B5EF4-FFF2-40B4-BE49-F238E27FC236}">
                <a16:creationId xmlns:a16="http://schemas.microsoft.com/office/drawing/2014/main" id="{5747E196-96E6-49FD-8FB2-B50B69A89B0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68734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8E8285-4969-4284-91CF-C040630CD7C2}"/>
              </a:ext>
            </a:extLst>
          </p:cNvPr>
          <p:cNvSpPr>
            <a:spLocks noGrp="1"/>
          </p:cNvSpPr>
          <p:nvPr>
            <p:ph sz="half" idx="1"/>
          </p:nvPr>
        </p:nvSpPr>
        <p:spPr>
          <a:xfrm>
            <a:off x="789836" y="817823"/>
            <a:ext cx="5181600" cy="1084263"/>
          </a:xfrm>
        </p:spPr>
        <p:txBody>
          <a:bodyPr>
            <a:normAutofit/>
          </a:bodyPr>
          <a:lstStyle/>
          <a:p>
            <a:pPr marL="0" indent="0">
              <a:buNone/>
            </a:pPr>
            <a:r>
              <a:rPr lang="en-US" sz="2000" dirty="0"/>
              <a:t>Chao, A., Chiu, C. H., &amp; </a:t>
            </a:r>
            <a:r>
              <a:rPr lang="en-US" sz="2000" dirty="0" err="1"/>
              <a:t>Jost</a:t>
            </a:r>
            <a:r>
              <a:rPr lang="en-US" sz="2000" dirty="0"/>
              <a:t>, L. (2014). </a:t>
            </a:r>
            <a:r>
              <a:rPr lang="en-US" sz="2000" i="1" dirty="0"/>
              <a:t>Annual review of ecology, evolution, and systematics</a:t>
            </a:r>
            <a:r>
              <a:rPr lang="en-US" sz="2000" dirty="0"/>
              <a:t>, </a:t>
            </a:r>
            <a:r>
              <a:rPr lang="en-US" sz="2000" i="1" dirty="0"/>
              <a:t>45</a:t>
            </a:r>
            <a:r>
              <a:rPr lang="en-US" sz="2000" dirty="0"/>
              <a:t>, 297-324.</a:t>
            </a:r>
          </a:p>
        </p:txBody>
      </p:sp>
      <p:sp>
        <p:nvSpPr>
          <p:cNvPr id="4" name="Content Placeholder 3">
            <a:extLst>
              <a:ext uri="{FF2B5EF4-FFF2-40B4-BE49-F238E27FC236}">
                <a16:creationId xmlns:a16="http://schemas.microsoft.com/office/drawing/2014/main" id="{A2CC5839-21B3-480C-A662-9EEF930BB7A6}"/>
              </a:ext>
            </a:extLst>
          </p:cNvPr>
          <p:cNvSpPr>
            <a:spLocks noGrp="1"/>
          </p:cNvSpPr>
          <p:nvPr>
            <p:ph sz="half" idx="2"/>
          </p:nvPr>
        </p:nvSpPr>
        <p:spPr>
          <a:xfrm>
            <a:off x="6282847" y="817823"/>
            <a:ext cx="5181600" cy="1357837"/>
          </a:xfrm>
        </p:spPr>
        <p:txBody>
          <a:bodyPr>
            <a:normAutofit/>
          </a:bodyPr>
          <a:lstStyle/>
          <a:p>
            <a:pPr marL="0" indent="0">
              <a:buNone/>
            </a:pPr>
            <a:r>
              <a:rPr lang="en-US" sz="2000" dirty="0"/>
              <a:t>Chao, A., Chiu, C. H., </a:t>
            </a:r>
            <a:r>
              <a:rPr lang="en-US" sz="2000" dirty="0" err="1"/>
              <a:t>Villéger</a:t>
            </a:r>
            <a:r>
              <a:rPr lang="en-US" sz="2000" dirty="0"/>
              <a:t>, S., Sun, I. F., Thorn, S., Lin, Y. C., ... &amp; Sherwin, W. B. (2019). </a:t>
            </a:r>
            <a:r>
              <a:rPr lang="en-US" sz="2000" i="1" dirty="0"/>
              <a:t>Ecological Monographs</a:t>
            </a:r>
            <a:r>
              <a:rPr lang="en-US" sz="2000" dirty="0"/>
              <a:t>, </a:t>
            </a:r>
            <a:r>
              <a:rPr lang="en-US" sz="2000" i="1" dirty="0"/>
              <a:t>89</a:t>
            </a:r>
            <a:r>
              <a:rPr lang="en-US" sz="2000" dirty="0"/>
              <a:t>(2), e01343.</a:t>
            </a:r>
          </a:p>
        </p:txBody>
      </p:sp>
      <p:sp>
        <p:nvSpPr>
          <p:cNvPr id="5" name="Slide Number Placeholder 4">
            <a:extLst>
              <a:ext uri="{FF2B5EF4-FFF2-40B4-BE49-F238E27FC236}">
                <a16:creationId xmlns:a16="http://schemas.microsoft.com/office/drawing/2014/main" id="{5DD6EDFB-7DC2-4744-A4B4-4A62432F3255}"/>
              </a:ext>
            </a:extLst>
          </p:cNvPr>
          <p:cNvSpPr>
            <a:spLocks noGrp="1"/>
          </p:cNvSpPr>
          <p:nvPr>
            <p:ph type="sldNum" sz="quarter" idx="12"/>
          </p:nvPr>
        </p:nvSpPr>
        <p:spPr/>
        <p:txBody>
          <a:bodyPr/>
          <a:lstStyle/>
          <a:p>
            <a:fld id="{C73C8D7F-9C84-47C4-B132-BAD03B6622AA}" type="slidenum">
              <a:rPr lang="LID4096" smtClean="0"/>
              <a:t>29</a:t>
            </a:fld>
            <a:endParaRPr lang="LID4096"/>
          </a:p>
        </p:txBody>
      </p:sp>
      <p:pic>
        <p:nvPicPr>
          <p:cNvPr id="6" name="Picture 5">
            <a:extLst>
              <a:ext uri="{FF2B5EF4-FFF2-40B4-BE49-F238E27FC236}">
                <a16:creationId xmlns:a16="http://schemas.microsoft.com/office/drawing/2014/main" id="{D7F372EC-28F2-45BE-B565-20C0D016B8ED}"/>
              </a:ext>
            </a:extLst>
          </p:cNvPr>
          <p:cNvPicPr>
            <a:picLocks noChangeAspect="1"/>
          </p:cNvPicPr>
          <p:nvPr/>
        </p:nvPicPr>
        <p:blipFill>
          <a:blip r:embed="rId3"/>
          <a:stretch>
            <a:fillRect/>
          </a:stretch>
        </p:blipFill>
        <p:spPr>
          <a:xfrm>
            <a:off x="894943" y="2038874"/>
            <a:ext cx="4296375" cy="3696216"/>
          </a:xfrm>
          <a:prstGeom prst="rect">
            <a:avLst/>
          </a:prstGeom>
        </p:spPr>
      </p:pic>
      <p:pic>
        <p:nvPicPr>
          <p:cNvPr id="7" name="Picture 6">
            <a:extLst>
              <a:ext uri="{FF2B5EF4-FFF2-40B4-BE49-F238E27FC236}">
                <a16:creationId xmlns:a16="http://schemas.microsoft.com/office/drawing/2014/main" id="{B5A88576-25A5-42A1-8740-310043144B5B}"/>
              </a:ext>
            </a:extLst>
          </p:cNvPr>
          <p:cNvPicPr>
            <a:picLocks noChangeAspect="1"/>
          </p:cNvPicPr>
          <p:nvPr/>
        </p:nvPicPr>
        <p:blipFill>
          <a:blip r:embed="rId4"/>
          <a:stretch>
            <a:fillRect/>
          </a:stretch>
        </p:blipFill>
        <p:spPr>
          <a:xfrm>
            <a:off x="6158282" y="2614883"/>
            <a:ext cx="5306165" cy="1762371"/>
          </a:xfrm>
          <a:prstGeom prst="rect">
            <a:avLst/>
          </a:prstGeom>
        </p:spPr>
      </p:pic>
    </p:spTree>
    <p:extLst>
      <p:ext uri="{BB962C8B-B14F-4D97-AF65-F5344CB8AC3E}">
        <p14:creationId xmlns:p14="http://schemas.microsoft.com/office/powerpoint/2010/main" val="502908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563B-32AC-4105-A277-302012F5213A}"/>
              </a:ext>
            </a:extLst>
          </p:cNvPr>
          <p:cNvSpPr>
            <a:spLocks noGrp="1"/>
          </p:cNvSpPr>
          <p:nvPr>
            <p:ph type="title"/>
          </p:nvPr>
        </p:nvSpPr>
        <p:spPr/>
        <p:txBody>
          <a:bodyPr/>
          <a:lstStyle/>
          <a:p>
            <a:r>
              <a:rPr lang="en-US" dirty="0"/>
              <a:t>Biodiversity</a:t>
            </a:r>
          </a:p>
        </p:txBody>
      </p:sp>
      <p:sp>
        <p:nvSpPr>
          <p:cNvPr id="3" name="Content Placeholder 2">
            <a:extLst>
              <a:ext uri="{FF2B5EF4-FFF2-40B4-BE49-F238E27FC236}">
                <a16:creationId xmlns:a16="http://schemas.microsoft.com/office/drawing/2014/main" id="{18FF9889-559D-4DC8-BA20-BAEC542A88FB}"/>
              </a:ext>
            </a:extLst>
          </p:cNvPr>
          <p:cNvSpPr>
            <a:spLocks noGrp="1"/>
          </p:cNvSpPr>
          <p:nvPr>
            <p:ph idx="1"/>
          </p:nvPr>
        </p:nvSpPr>
        <p:spPr>
          <a:xfrm>
            <a:off x="838200" y="1825625"/>
            <a:ext cx="7620000" cy="4351338"/>
          </a:xfrm>
        </p:spPr>
        <p:txBody>
          <a:bodyPr>
            <a:normAutofit/>
          </a:bodyPr>
          <a:lstStyle/>
          <a:p>
            <a:pPr marL="0" indent="0">
              <a:lnSpc>
                <a:spcPct val="160000"/>
              </a:lnSpc>
              <a:buNone/>
            </a:pPr>
            <a:r>
              <a:rPr lang="en-US" sz="2500" dirty="0"/>
              <a:t>Other facets:</a:t>
            </a:r>
          </a:p>
          <a:p>
            <a:pPr lvl="1">
              <a:lnSpc>
                <a:spcPct val="160000"/>
              </a:lnSpc>
            </a:pPr>
            <a:r>
              <a:rPr lang="en-US" sz="2500" dirty="0"/>
              <a:t>“Phylogenetic facet”: reconstructs the origins of life and evolution, i.e., tree of life.</a:t>
            </a:r>
          </a:p>
          <a:p>
            <a:pPr lvl="1">
              <a:lnSpc>
                <a:spcPct val="160000"/>
              </a:lnSpc>
            </a:pPr>
            <a:r>
              <a:rPr lang="en-US" sz="2500" dirty="0"/>
              <a:t>“</a:t>
            </a:r>
            <a:r>
              <a:rPr lang="en-US" sz="2500" b="1" dirty="0"/>
              <a:t>Functional facet</a:t>
            </a:r>
            <a:r>
              <a:rPr lang="en-US" sz="2500" dirty="0"/>
              <a:t>”: deals with organisms/species functional characteristics in relation to the environment. </a:t>
            </a:r>
          </a:p>
        </p:txBody>
      </p:sp>
      <p:sp>
        <p:nvSpPr>
          <p:cNvPr id="4" name="Slide Number Placeholder 3">
            <a:extLst>
              <a:ext uri="{FF2B5EF4-FFF2-40B4-BE49-F238E27FC236}">
                <a16:creationId xmlns:a16="http://schemas.microsoft.com/office/drawing/2014/main" id="{12E8E06F-6060-414A-8253-7D32134BFEC9}"/>
              </a:ext>
            </a:extLst>
          </p:cNvPr>
          <p:cNvSpPr>
            <a:spLocks noGrp="1"/>
          </p:cNvSpPr>
          <p:nvPr>
            <p:ph type="sldNum" sz="quarter" idx="12"/>
          </p:nvPr>
        </p:nvSpPr>
        <p:spPr/>
        <p:txBody>
          <a:bodyPr/>
          <a:lstStyle/>
          <a:p>
            <a:fld id="{C73C8D7F-9C84-47C4-B132-BAD03B6622AA}" type="slidenum">
              <a:rPr lang="LID4096" smtClean="0"/>
              <a:t>3</a:t>
            </a:fld>
            <a:endParaRPr lang="LID4096"/>
          </a:p>
        </p:txBody>
      </p:sp>
      <p:pic>
        <p:nvPicPr>
          <p:cNvPr id="7" name="Picture 6">
            <a:extLst>
              <a:ext uri="{FF2B5EF4-FFF2-40B4-BE49-F238E27FC236}">
                <a16:creationId xmlns:a16="http://schemas.microsoft.com/office/drawing/2014/main" id="{18F2DF79-F783-45FE-90C1-3BD066174C5F}"/>
              </a:ext>
            </a:extLst>
          </p:cNvPr>
          <p:cNvPicPr>
            <a:picLocks noChangeAspect="1"/>
          </p:cNvPicPr>
          <p:nvPr/>
        </p:nvPicPr>
        <p:blipFill rotWithShape="1">
          <a:blip r:embed="rId3"/>
          <a:srcRect t="3197"/>
          <a:stretch/>
        </p:blipFill>
        <p:spPr>
          <a:xfrm>
            <a:off x="9178824" y="1154625"/>
            <a:ext cx="3013176" cy="4548749"/>
          </a:xfrm>
          <a:prstGeom prst="rect">
            <a:avLst/>
          </a:prstGeom>
        </p:spPr>
      </p:pic>
    </p:spTree>
    <p:extLst>
      <p:ext uri="{BB962C8B-B14F-4D97-AF65-F5344CB8AC3E}">
        <p14:creationId xmlns:p14="http://schemas.microsoft.com/office/powerpoint/2010/main" val="748370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0346-D162-40AC-AC15-A36F4DE790CD}"/>
              </a:ext>
            </a:extLst>
          </p:cNvPr>
          <p:cNvSpPr>
            <a:spLocks noGrp="1"/>
          </p:cNvSpPr>
          <p:nvPr>
            <p:ph type="title"/>
          </p:nvPr>
        </p:nvSpPr>
        <p:spPr/>
        <p:txBody>
          <a:bodyPr/>
          <a:lstStyle/>
          <a:p>
            <a:r>
              <a:rPr lang="en-US" dirty="0"/>
              <a:t>Recap about hill numbers</a:t>
            </a:r>
          </a:p>
        </p:txBody>
      </p:sp>
      <p:sp>
        <p:nvSpPr>
          <p:cNvPr id="3" name="Content Placeholder 2">
            <a:extLst>
              <a:ext uri="{FF2B5EF4-FFF2-40B4-BE49-F238E27FC236}">
                <a16:creationId xmlns:a16="http://schemas.microsoft.com/office/drawing/2014/main" id="{1D8ACCFA-97E0-4824-8844-92253D158894}"/>
              </a:ext>
            </a:extLst>
          </p:cNvPr>
          <p:cNvSpPr>
            <a:spLocks noGrp="1"/>
          </p:cNvSpPr>
          <p:nvPr>
            <p:ph idx="1"/>
          </p:nvPr>
        </p:nvSpPr>
        <p:spPr/>
        <p:txBody>
          <a:bodyPr>
            <a:normAutofit/>
          </a:bodyPr>
          <a:lstStyle/>
          <a:p>
            <a:pPr>
              <a:lnSpc>
                <a:spcPct val="150000"/>
              </a:lnSpc>
            </a:pPr>
            <a:r>
              <a:rPr lang="en-US" sz="2300" dirty="0"/>
              <a:t>The Hill numbers are 'effective number of species' (</a:t>
            </a:r>
            <a:r>
              <a:rPr lang="en-US" sz="2300" dirty="0">
                <a:latin typeface="Agency FB" panose="020B0503020202020204" pitchFamily="34" charset="0"/>
              </a:rPr>
              <a:t>Hill 1973; </a:t>
            </a:r>
            <a:r>
              <a:rPr lang="en-US" sz="2300" dirty="0" err="1">
                <a:latin typeface="Agency FB" panose="020B0503020202020204" pitchFamily="34" charset="0"/>
              </a:rPr>
              <a:t>Jost</a:t>
            </a:r>
            <a:r>
              <a:rPr lang="en-US" sz="2300" dirty="0">
                <a:latin typeface="Agency FB" panose="020B0503020202020204" pitchFamily="34" charset="0"/>
              </a:rPr>
              <a:t> 2006</a:t>
            </a:r>
            <a:r>
              <a:rPr lang="en-US" sz="2300" dirty="0"/>
              <a:t>). </a:t>
            </a:r>
          </a:p>
          <a:p>
            <a:pPr>
              <a:lnSpc>
                <a:spcPct val="150000"/>
              </a:lnSpc>
            </a:pPr>
            <a:r>
              <a:rPr lang="en-US" sz="2300" dirty="0"/>
              <a:t>The parameter </a:t>
            </a:r>
            <a:r>
              <a:rPr lang="en-US" sz="2300" b="1" dirty="0"/>
              <a:t>q</a:t>
            </a:r>
            <a:r>
              <a:rPr lang="en-US" sz="2300" dirty="0"/>
              <a:t> determines the sensitivity of the measure to the relative abundance of species. </a:t>
            </a:r>
          </a:p>
          <a:p>
            <a:pPr lvl="1">
              <a:lnSpc>
                <a:spcPct val="150000"/>
              </a:lnSpc>
            </a:pPr>
            <a:r>
              <a:rPr lang="en-US" sz="1900" u="sng" dirty="0"/>
              <a:t>q = 0</a:t>
            </a:r>
            <a:r>
              <a:rPr lang="en-US" sz="1900" dirty="0"/>
              <a:t>, is species richness. It counts species equally without regard to their relative abundances. </a:t>
            </a:r>
          </a:p>
          <a:p>
            <a:pPr lvl="1">
              <a:lnSpc>
                <a:spcPct val="150000"/>
              </a:lnSpc>
            </a:pPr>
            <a:r>
              <a:rPr lang="en-US" sz="1900" u="sng" dirty="0"/>
              <a:t>q = 1</a:t>
            </a:r>
            <a:r>
              <a:rPr lang="en-US" sz="1900" dirty="0"/>
              <a:t>, is Shannon diversity, q = 1 counts individuals equally and weighs each species in proportion to its abundances. </a:t>
            </a:r>
          </a:p>
          <a:p>
            <a:pPr lvl="1">
              <a:lnSpc>
                <a:spcPct val="150000"/>
              </a:lnSpc>
            </a:pPr>
            <a:r>
              <a:rPr lang="en-US" sz="1900" u="sng" dirty="0"/>
              <a:t>q = 2</a:t>
            </a:r>
            <a:r>
              <a:rPr lang="en-US" sz="1900" dirty="0"/>
              <a:t>, referred to as Simpson diversity, disproportionately favors dominant species. </a:t>
            </a:r>
          </a:p>
          <a:p>
            <a:pPr>
              <a:lnSpc>
                <a:spcPct val="150000"/>
              </a:lnSpc>
            </a:pPr>
            <a:endParaRPr lang="en-US" sz="2300" dirty="0"/>
          </a:p>
        </p:txBody>
      </p:sp>
      <p:sp>
        <p:nvSpPr>
          <p:cNvPr id="4" name="Slide Number Placeholder 3">
            <a:extLst>
              <a:ext uri="{FF2B5EF4-FFF2-40B4-BE49-F238E27FC236}">
                <a16:creationId xmlns:a16="http://schemas.microsoft.com/office/drawing/2014/main" id="{6D46B19B-13FD-4B6E-808A-FF336BD323E9}"/>
              </a:ext>
            </a:extLst>
          </p:cNvPr>
          <p:cNvSpPr>
            <a:spLocks noGrp="1"/>
          </p:cNvSpPr>
          <p:nvPr>
            <p:ph type="sldNum" sz="quarter" idx="12"/>
          </p:nvPr>
        </p:nvSpPr>
        <p:spPr/>
        <p:txBody>
          <a:bodyPr/>
          <a:lstStyle/>
          <a:p>
            <a:fld id="{C73C8D7F-9C84-47C4-B132-BAD03B6622AA}" type="slidenum">
              <a:rPr lang="LID4096" smtClean="0"/>
              <a:t>30</a:t>
            </a:fld>
            <a:endParaRPr lang="LID4096"/>
          </a:p>
        </p:txBody>
      </p:sp>
      <p:cxnSp>
        <p:nvCxnSpPr>
          <p:cNvPr id="5" name="Straight Connector 4">
            <a:extLst>
              <a:ext uri="{FF2B5EF4-FFF2-40B4-BE49-F238E27FC236}">
                <a16:creationId xmlns:a16="http://schemas.microsoft.com/office/drawing/2014/main" id="{62A44130-FDEE-4F11-88B8-D90CD20ADFC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70822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33B1-A43F-4764-9B33-1C6F547CA7A9}"/>
              </a:ext>
            </a:extLst>
          </p:cNvPr>
          <p:cNvSpPr>
            <a:spLocks noGrp="1"/>
          </p:cNvSpPr>
          <p:nvPr>
            <p:ph type="title"/>
          </p:nvPr>
        </p:nvSpPr>
        <p:spPr/>
        <p:txBody>
          <a:bodyPr/>
          <a:lstStyle/>
          <a:p>
            <a:r>
              <a:rPr lang="en-US" dirty="0"/>
              <a:t>How are functionally distinct species defined?</a:t>
            </a:r>
          </a:p>
        </p:txBody>
      </p:sp>
      <p:sp>
        <p:nvSpPr>
          <p:cNvPr id="4" name="Slide Number Placeholder 3">
            <a:extLst>
              <a:ext uri="{FF2B5EF4-FFF2-40B4-BE49-F238E27FC236}">
                <a16:creationId xmlns:a16="http://schemas.microsoft.com/office/drawing/2014/main" id="{DDBA6990-75A2-4EF2-ABFF-6BA4C945B98A}"/>
              </a:ext>
            </a:extLst>
          </p:cNvPr>
          <p:cNvSpPr>
            <a:spLocks noGrp="1"/>
          </p:cNvSpPr>
          <p:nvPr>
            <p:ph type="sldNum" sz="quarter" idx="12"/>
          </p:nvPr>
        </p:nvSpPr>
        <p:spPr/>
        <p:txBody>
          <a:bodyPr/>
          <a:lstStyle/>
          <a:p>
            <a:fld id="{C73C8D7F-9C84-47C4-B132-BAD03B6622AA}" type="slidenum">
              <a:rPr lang="LID4096" smtClean="0"/>
              <a:t>31</a:t>
            </a:fld>
            <a:endParaRPr lang="LID4096"/>
          </a:p>
        </p:txBody>
      </p:sp>
      <p:sp>
        <p:nvSpPr>
          <p:cNvPr id="6" name="TextBox 5">
            <a:extLst>
              <a:ext uri="{FF2B5EF4-FFF2-40B4-BE49-F238E27FC236}">
                <a16:creationId xmlns:a16="http://schemas.microsoft.com/office/drawing/2014/main" id="{9BB7D107-699D-4786-B385-C404811E01CC}"/>
              </a:ext>
            </a:extLst>
          </p:cNvPr>
          <p:cNvSpPr txBox="1"/>
          <p:nvPr/>
        </p:nvSpPr>
        <p:spPr>
          <a:xfrm>
            <a:off x="8153337" y="6138802"/>
            <a:ext cx="2619628" cy="400110"/>
          </a:xfrm>
          <a:prstGeom prst="rect">
            <a:avLst/>
          </a:prstGeom>
          <a:noFill/>
        </p:spPr>
        <p:txBody>
          <a:bodyPr wrap="none" rtlCol="0">
            <a:spAutoFit/>
          </a:bodyPr>
          <a:lstStyle/>
          <a:p>
            <a:r>
              <a:rPr lang="en-US" sz="2000" dirty="0">
                <a:latin typeface="Agency FB" panose="020B0503020202020204" pitchFamily="34" charset="0"/>
              </a:rPr>
              <a:t>Modified from Maire et al 2015</a:t>
            </a:r>
          </a:p>
        </p:txBody>
      </p:sp>
      <p:sp>
        <p:nvSpPr>
          <p:cNvPr id="9" name="Flowchart: Internal Storage 8">
            <a:extLst>
              <a:ext uri="{FF2B5EF4-FFF2-40B4-BE49-F238E27FC236}">
                <a16:creationId xmlns:a16="http://schemas.microsoft.com/office/drawing/2014/main" id="{B0CFCB5D-4830-41CA-9D82-9F89C0958F73}"/>
              </a:ext>
            </a:extLst>
          </p:cNvPr>
          <p:cNvSpPr/>
          <p:nvPr/>
        </p:nvSpPr>
        <p:spPr>
          <a:xfrm>
            <a:off x="1446135" y="2911665"/>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38B60E4-9BE7-439E-A529-0F04F569F383}"/>
              </a:ext>
            </a:extLst>
          </p:cNvPr>
          <p:cNvSpPr txBox="1"/>
          <p:nvPr/>
        </p:nvSpPr>
        <p:spPr>
          <a:xfrm>
            <a:off x="1641842" y="2212313"/>
            <a:ext cx="2328875" cy="400110"/>
          </a:xfrm>
          <a:prstGeom prst="rect">
            <a:avLst/>
          </a:prstGeom>
          <a:noFill/>
        </p:spPr>
        <p:txBody>
          <a:bodyPr wrap="square" rtlCol="0">
            <a:spAutoFit/>
          </a:bodyPr>
          <a:lstStyle/>
          <a:p>
            <a:pPr algn="ctr"/>
            <a:r>
              <a:rPr lang="en-US" sz="2000" dirty="0"/>
              <a:t>Pool of species</a:t>
            </a:r>
          </a:p>
        </p:txBody>
      </p:sp>
      <p:sp>
        <p:nvSpPr>
          <p:cNvPr id="15" name="TextBox 14">
            <a:extLst>
              <a:ext uri="{FF2B5EF4-FFF2-40B4-BE49-F238E27FC236}">
                <a16:creationId xmlns:a16="http://schemas.microsoft.com/office/drawing/2014/main" id="{24C21FEA-C50A-462C-9476-AC99848CAA39}"/>
              </a:ext>
            </a:extLst>
          </p:cNvPr>
          <p:cNvSpPr txBox="1"/>
          <p:nvPr/>
        </p:nvSpPr>
        <p:spPr>
          <a:xfrm>
            <a:off x="4972921" y="2229333"/>
            <a:ext cx="1878591" cy="400110"/>
          </a:xfrm>
          <a:prstGeom prst="rect">
            <a:avLst/>
          </a:prstGeom>
          <a:noFill/>
        </p:spPr>
        <p:txBody>
          <a:bodyPr wrap="none" rtlCol="0">
            <a:spAutoFit/>
          </a:bodyPr>
          <a:lstStyle/>
          <a:p>
            <a:r>
              <a:rPr lang="en-US" sz="2000" dirty="0"/>
              <a:t>Functional traits</a:t>
            </a:r>
          </a:p>
        </p:txBody>
      </p:sp>
      <p:sp>
        <p:nvSpPr>
          <p:cNvPr id="16" name="TextBox 15">
            <a:extLst>
              <a:ext uri="{FF2B5EF4-FFF2-40B4-BE49-F238E27FC236}">
                <a16:creationId xmlns:a16="http://schemas.microsoft.com/office/drawing/2014/main" id="{1957C6D6-A1E7-4095-935C-BE6E90BE4C6D}"/>
              </a:ext>
            </a:extLst>
          </p:cNvPr>
          <p:cNvSpPr txBox="1"/>
          <p:nvPr/>
        </p:nvSpPr>
        <p:spPr>
          <a:xfrm>
            <a:off x="8026587" y="2229333"/>
            <a:ext cx="2265749" cy="707886"/>
          </a:xfrm>
          <a:prstGeom prst="rect">
            <a:avLst/>
          </a:prstGeom>
          <a:noFill/>
        </p:spPr>
        <p:txBody>
          <a:bodyPr wrap="none" rtlCol="0">
            <a:spAutoFit/>
          </a:bodyPr>
          <a:lstStyle/>
          <a:p>
            <a:pPr algn="ctr"/>
            <a:r>
              <a:rPr lang="en-US" sz="2000" dirty="0"/>
              <a:t>Functional distance </a:t>
            </a:r>
          </a:p>
          <a:p>
            <a:pPr algn="ctr"/>
            <a:r>
              <a:rPr lang="en-US" sz="2000" dirty="0"/>
              <a:t>between species</a:t>
            </a:r>
          </a:p>
        </p:txBody>
      </p:sp>
      <p:sp>
        <p:nvSpPr>
          <p:cNvPr id="17" name="Rectangle 16">
            <a:extLst>
              <a:ext uri="{FF2B5EF4-FFF2-40B4-BE49-F238E27FC236}">
                <a16:creationId xmlns:a16="http://schemas.microsoft.com/office/drawing/2014/main" id="{8C57DE38-09FC-4A07-824A-B428AB4B0442}"/>
              </a:ext>
            </a:extLst>
          </p:cNvPr>
          <p:cNvSpPr/>
          <p:nvPr/>
        </p:nvSpPr>
        <p:spPr>
          <a:xfrm>
            <a:off x="2053982" y="2845540"/>
            <a:ext cx="1641796" cy="369332"/>
          </a:xfrm>
          <a:prstGeom prst="rect">
            <a:avLst/>
          </a:prstGeom>
        </p:spPr>
        <p:txBody>
          <a:bodyPr wrap="none">
            <a:spAutoFit/>
          </a:bodyPr>
          <a:lstStyle/>
          <a:p>
            <a:r>
              <a:rPr lang="en-US" dirty="0"/>
              <a:t>Sp1    Sp2    Sp3</a:t>
            </a:r>
          </a:p>
        </p:txBody>
      </p:sp>
      <p:sp>
        <p:nvSpPr>
          <p:cNvPr id="18" name="Flowchart: Internal Storage 17">
            <a:extLst>
              <a:ext uri="{FF2B5EF4-FFF2-40B4-BE49-F238E27FC236}">
                <a16:creationId xmlns:a16="http://schemas.microsoft.com/office/drawing/2014/main" id="{452901BC-711D-4E65-9775-09DC5112AA9C}"/>
              </a:ext>
            </a:extLst>
          </p:cNvPr>
          <p:cNvSpPr/>
          <p:nvPr/>
        </p:nvSpPr>
        <p:spPr>
          <a:xfrm>
            <a:off x="4569729" y="2911664"/>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910E2980-09FA-42D1-81A1-1E54025C21E9}"/>
              </a:ext>
            </a:extLst>
          </p:cNvPr>
          <p:cNvSpPr/>
          <p:nvPr/>
        </p:nvSpPr>
        <p:spPr>
          <a:xfrm>
            <a:off x="5130401" y="2837543"/>
            <a:ext cx="1563633" cy="369332"/>
          </a:xfrm>
          <a:prstGeom prst="rect">
            <a:avLst/>
          </a:prstGeom>
        </p:spPr>
        <p:txBody>
          <a:bodyPr wrap="none">
            <a:spAutoFit/>
          </a:bodyPr>
          <a:lstStyle/>
          <a:p>
            <a:r>
              <a:rPr lang="en-US" dirty="0"/>
              <a:t>Trait 1    Trait 2</a:t>
            </a:r>
          </a:p>
        </p:txBody>
      </p:sp>
      <p:sp>
        <p:nvSpPr>
          <p:cNvPr id="20" name="Flowchart: Internal Storage 19">
            <a:extLst>
              <a:ext uri="{FF2B5EF4-FFF2-40B4-BE49-F238E27FC236}">
                <a16:creationId xmlns:a16="http://schemas.microsoft.com/office/drawing/2014/main" id="{48A61D9F-7D1D-4559-A9BC-DC1314EF889F}"/>
              </a:ext>
            </a:extLst>
          </p:cNvPr>
          <p:cNvSpPr/>
          <p:nvPr/>
        </p:nvSpPr>
        <p:spPr>
          <a:xfrm>
            <a:off x="7728277" y="2911663"/>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B8D5FCD4-19B6-42B5-90C1-30FCADCE3297}"/>
              </a:ext>
            </a:extLst>
          </p:cNvPr>
          <p:cNvSpPr/>
          <p:nvPr/>
        </p:nvSpPr>
        <p:spPr>
          <a:xfrm rot="16200000">
            <a:off x="3956525" y="3879951"/>
            <a:ext cx="1535998" cy="369332"/>
          </a:xfrm>
          <a:prstGeom prst="rect">
            <a:avLst/>
          </a:prstGeom>
        </p:spPr>
        <p:txBody>
          <a:bodyPr wrap="none">
            <a:spAutoFit/>
          </a:bodyPr>
          <a:lstStyle/>
          <a:p>
            <a:r>
              <a:rPr lang="en-US" dirty="0"/>
              <a:t>Sp3   Sp2   Sp1</a:t>
            </a:r>
          </a:p>
        </p:txBody>
      </p:sp>
      <p:sp>
        <p:nvSpPr>
          <p:cNvPr id="22" name="Rectangle 21">
            <a:extLst>
              <a:ext uri="{FF2B5EF4-FFF2-40B4-BE49-F238E27FC236}">
                <a16:creationId xmlns:a16="http://schemas.microsoft.com/office/drawing/2014/main" id="{A78D987A-1582-4A0A-A9D0-723D1545299B}"/>
              </a:ext>
            </a:extLst>
          </p:cNvPr>
          <p:cNvSpPr/>
          <p:nvPr/>
        </p:nvSpPr>
        <p:spPr>
          <a:xfrm rot="16200000">
            <a:off x="975110" y="3820544"/>
            <a:ext cx="1311385" cy="369332"/>
          </a:xfrm>
          <a:prstGeom prst="rect">
            <a:avLst/>
          </a:prstGeom>
        </p:spPr>
        <p:txBody>
          <a:bodyPr wrap="none">
            <a:spAutoFit/>
          </a:bodyPr>
          <a:lstStyle/>
          <a:p>
            <a:r>
              <a:rPr lang="en-US" dirty="0"/>
              <a:t>Site 2  site 1</a:t>
            </a:r>
          </a:p>
        </p:txBody>
      </p:sp>
      <p:sp>
        <p:nvSpPr>
          <p:cNvPr id="24" name="Rectangle 23">
            <a:extLst>
              <a:ext uri="{FF2B5EF4-FFF2-40B4-BE49-F238E27FC236}">
                <a16:creationId xmlns:a16="http://schemas.microsoft.com/office/drawing/2014/main" id="{3A534B1C-598F-4D60-8D82-60805BB5445F}"/>
              </a:ext>
            </a:extLst>
          </p:cNvPr>
          <p:cNvSpPr/>
          <p:nvPr/>
        </p:nvSpPr>
        <p:spPr>
          <a:xfrm>
            <a:off x="8485504" y="2863704"/>
            <a:ext cx="1641796" cy="369332"/>
          </a:xfrm>
          <a:prstGeom prst="rect">
            <a:avLst/>
          </a:prstGeom>
        </p:spPr>
        <p:txBody>
          <a:bodyPr wrap="none">
            <a:spAutoFit/>
          </a:bodyPr>
          <a:lstStyle/>
          <a:p>
            <a:r>
              <a:rPr lang="en-US" dirty="0"/>
              <a:t>Sp1    Sp2    Sp3</a:t>
            </a:r>
          </a:p>
        </p:txBody>
      </p:sp>
      <p:sp>
        <p:nvSpPr>
          <p:cNvPr id="25" name="Rectangle 24">
            <a:extLst>
              <a:ext uri="{FF2B5EF4-FFF2-40B4-BE49-F238E27FC236}">
                <a16:creationId xmlns:a16="http://schemas.microsoft.com/office/drawing/2014/main" id="{F694B674-72F3-424F-B35D-BDEF77C59A8F}"/>
              </a:ext>
            </a:extLst>
          </p:cNvPr>
          <p:cNvSpPr/>
          <p:nvPr/>
        </p:nvSpPr>
        <p:spPr>
          <a:xfrm rot="16200000">
            <a:off x="7080314" y="3902736"/>
            <a:ext cx="1535998" cy="369332"/>
          </a:xfrm>
          <a:prstGeom prst="rect">
            <a:avLst/>
          </a:prstGeom>
        </p:spPr>
        <p:txBody>
          <a:bodyPr wrap="none">
            <a:spAutoFit/>
          </a:bodyPr>
          <a:lstStyle/>
          <a:p>
            <a:r>
              <a:rPr lang="en-US" dirty="0"/>
              <a:t>Sp3   Sp2   Sp1</a:t>
            </a:r>
          </a:p>
        </p:txBody>
      </p:sp>
      <p:cxnSp>
        <p:nvCxnSpPr>
          <p:cNvPr id="27" name="Straight Connector 26">
            <a:extLst>
              <a:ext uri="{FF2B5EF4-FFF2-40B4-BE49-F238E27FC236}">
                <a16:creationId xmlns:a16="http://schemas.microsoft.com/office/drawing/2014/main" id="{147EC79D-AD7D-40A4-B182-C01F2E7CE143}"/>
              </a:ext>
            </a:extLst>
          </p:cNvPr>
          <p:cNvCxnSpPr>
            <a:cxnSpLocks/>
          </p:cNvCxnSpPr>
          <p:nvPr/>
        </p:nvCxnSpPr>
        <p:spPr>
          <a:xfrm>
            <a:off x="8097609" y="3206875"/>
            <a:ext cx="2204798" cy="1684770"/>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C1E5BBCD-D83F-4FBD-BC77-411FD0B69B5A}"/>
              </a:ext>
            </a:extLst>
          </p:cNvPr>
          <p:cNvSpPr txBox="1"/>
          <p:nvPr/>
        </p:nvSpPr>
        <p:spPr>
          <a:xfrm>
            <a:off x="8340525" y="4190316"/>
            <a:ext cx="1171405" cy="692497"/>
          </a:xfrm>
          <a:prstGeom prst="rect">
            <a:avLst/>
          </a:prstGeom>
          <a:noFill/>
        </p:spPr>
        <p:txBody>
          <a:bodyPr wrap="square" rtlCol="0">
            <a:spAutoFit/>
          </a:bodyPr>
          <a:lstStyle/>
          <a:p>
            <a:pPr algn="ctr"/>
            <a:r>
              <a:rPr lang="en-US" sz="1300" dirty="0"/>
              <a:t>Euclidean or Gower’s</a:t>
            </a:r>
          </a:p>
          <a:p>
            <a:pPr algn="ctr"/>
            <a:r>
              <a:rPr lang="en-US" sz="1300" dirty="0"/>
              <a:t>distance</a:t>
            </a:r>
          </a:p>
        </p:txBody>
      </p:sp>
      <p:cxnSp>
        <p:nvCxnSpPr>
          <p:cNvPr id="34" name="Straight Connector 33">
            <a:extLst>
              <a:ext uri="{FF2B5EF4-FFF2-40B4-BE49-F238E27FC236}">
                <a16:creationId xmlns:a16="http://schemas.microsoft.com/office/drawing/2014/main" id="{17C576F9-9005-4C6D-8F25-9A4FF42CE0B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72915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40A44F-D5B7-4543-AD82-A0BA903A6278}"/>
              </a:ext>
            </a:extLst>
          </p:cNvPr>
          <p:cNvSpPr>
            <a:spLocks noGrp="1"/>
          </p:cNvSpPr>
          <p:nvPr>
            <p:ph idx="1"/>
          </p:nvPr>
        </p:nvSpPr>
        <p:spPr>
          <a:xfrm>
            <a:off x="722811" y="1817200"/>
            <a:ext cx="6655888" cy="4542779"/>
          </a:xfrm>
        </p:spPr>
        <p:txBody>
          <a:bodyPr>
            <a:noAutofit/>
          </a:bodyPr>
          <a:lstStyle/>
          <a:p>
            <a:pPr>
              <a:lnSpc>
                <a:spcPct val="150000"/>
              </a:lnSpc>
            </a:pPr>
            <a:r>
              <a:rPr lang="en-US" sz="2300" dirty="0"/>
              <a:t>Tau: level of threshold functional distinctiveness </a:t>
            </a:r>
          </a:p>
          <a:p>
            <a:pPr>
              <a:lnSpc>
                <a:spcPct val="150000"/>
              </a:lnSpc>
            </a:pPr>
            <a:r>
              <a:rPr lang="en-US" sz="2300" dirty="0"/>
              <a:t>Determine a threshold level: any two species with distance greater than or equal to the specified threshold level will be functionally different.  </a:t>
            </a:r>
          </a:p>
          <a:p>
            <a:pPr>
              <a:lnSpc>
                <a:spcPct val="150000"/>
              </a:lnSpc>
            </a:pPr>
            <a:r>
              <a:rPr lang="en-US" sz="2300" dirty="0"/>
              <a:t>Species are placed in a functional space with an specified pairwise distances</a:t>
            </a:r>
          </a:p>
          <a:p>
            <a:pPr marL="0" indent="0">
              <a:lnSpc>
                <a:spcPct val="150000"/>
              </a:lnSpc>
              <a:buNone/>
            </a:pPr>
            <a:endParaRPr lang="en-US" sz="2300" dirty="0"/>
          </a:p>
          <a:p>
            <a:pPr marL="0" indent="0">
              <a:lnSpc>
                <a:spcPct val="150000"/>
              </a:lnSpc>
              <a:buNone/>
            </a:pPr>
            <a:endParaRPr lang="LID4096" sz="2300" dirty="0"/>
          </a:p>
        </p:txBody>
      </p:sp>
      <p:sp>
        <p:nvSpPr>
          <p:cNvPr id="4" name="Slide Number Placeholder 3">
            <a:extLst>
              <a:ext uri="{FF2B5EF4-FFF2-40B4-BE49-F238E27FC236}">
                <a16:creationId xmlns:a16="http://schemas.microsoft.com/office/drawing/2014/main" id="{DF5EDCA7-CDF8-47B2-87E1-44432654BFBF}"/>
              </a:ext>
            </a:extLst>
          </p:cNvPr>
          <p:cNvSpPr>
            <a:spLocks noGrp="1"/>
          </p:cNvSpPr>
          <p:nvPr>
            <p:ph type="sldNum" sz="quarter" idx="12"/>
          </p:nvPr>
        </p:nvSpPr>
        <p:spPr/>
        <p:txBody>
          <a:bodyPr/>
          <a:lstStyle/>
          <a:p>
            <a:fld id="{24637C22-C979-4AF9-9F87-581FAA3759D8}" type="slidenum">
              <a:rPr lang="en-US" smtClean="0"/>
              <a:t>32</a:t>
            </a:fld>
            <a:endParaRPr lang="en-US"/>
          </a:p>
        </p:txBody>
      </p:sp>
      <p:pic>
        <p:nvPicPr>
          <p:cNvPr id="5" name="Picture 4">
            <a:extLst>
              <a:ext uri="{FF2B5EF4-FFF2-40B4-BE49-F238E27FC236}">
                <a16:creationId xmlns:a16="http://schemas.microsoft.com/office/drawing/2014/main" id="{212ACE0C-817D-4193-AB1E-19F5E781EC28}"/>
              </a:ext>
            </a:extLst>
          </p:cNvPr>
          <p:cNvPicPr>
            <a:picLocks noChangeAspect="1"/>
          </p:cNvPicPr>
          <p:nvPr/>
        </p:nvPicPr>
        <p:blipFill>
          <a:blip r:embed="rId3"/>
          <a:stretch>
            <a:fillRect/>
          </a:stretch>
        </p:blipFill>
        <p:spPr>
          <a:xfrm>
            <a:off x="7375774" y="2658084"/>
            <a:ext cx="4253977" cy="2995362"/>
          </a:xfrm>
          <a:prstGeom prst="rect">
            <a:avLst/>
          </a:prstGeom>
        </p:spPr>
      </p:pic>
      <p:sp>
        <p:nvSpPr>
          <p:cNvPr id="6" name="Rectangle 5">
            <a:extLst>
              <a:ext uri="{FF2B5EF4-FFF2-40B4-BE49-F238E27FC236}">
                <a16:creationId xmlns:a16="http://schemas.microsoft.com/office/drawing/2014/main" id="{6BD6236D-AFCC-40CB-9F8D-23F18251A692}"/>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cxnSp>
        <p:nvCxnSpPr>
          <p:cNvPr id="7" name="Straight Connector 6">
            <a:extLst>
              <a:ext uri="{FF2B5EF4-FFF2-40B4-BE49-F238E27FC236}">
                <a16:creationId xmlns:a16="http://schemas.microsoft.com/office/drawing/2014/main" id="{5649D47A-6E09-4497-A695-EAE8B45E5557}"/>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8" name="Title 1">
            <a:extLst>
              <a:ext uri="{FF2B5EF4-FFF2-40B4-BE49-F238E27FC236}">
                <a16:creationId xmlns:a16="http://schemas.microsoft.com/office/drawing/2014/main" id="{38DB0EAF-0FEE-43A9-A6EA-90B6EA7EC981}"/>
              </a:ext>
            </a:extLst>
          </p:cNvPr>
          <p:cNvSpPr txBox="1">
            <a:spLocks/>
          </p:cNvSpPr>
          <p:nvPr/>
        </p:nvSpPr>
        <p:spPr>
          <a:xfrm>
            <a:off x="838200" y="3328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Level of threshold distinctiveness</a:t>
            </a:r>
          </a:p>
        </p:txBody>
      </p:sp>
      <p:sp>
        <p:nvSpPr>
          <p:cNvPr id="11" name="Rectangle 10">
            <a:extLst>
              <a:ext uri="{FF2B5EF4-FFF2-40B4-BE49-F238E27FC236}">
                <a16:creationId xmlns:a16="http://schemas.microsoft.com/office/drawing/2014/main" id="{2F04A4D5-8CFF-4AE3-85E9-5FF6FA3A59F7}"/>
              </a:ext>
            </a:extLst>
          </p:cNvPr>
          <p:cNvSpPr/>
          <p:nvPr/>
        </p:nvSpPr>
        <p:spPr>
          <a:xfrm>
            <a:off x="7238415" y="2230909"/>
            <a:ext cx="4622484" cy="369332"/>
          </a:xfrm>
          <a:prstGeom prst="rect">
            <a:avLst/>
          </a:prstGeom>
        </p:spPr>
        <p:txBody>
          <a:bodyPr wrap="none">
            <a:spAutoFit/>
          </a:bodyPr>
          <a:lstStyle/>
          <a:p>
            <a:r>
              <a:rPr lang="en-US" b="1" dirty="0"/>
              <a:t>Cluster species into “virtual functional groups”</a:t>
            </a:r>
          </a:p>
        </p:txBody>
      </p:sp>
    </p:spTree>
    <p:extLst>
      <p:ext uri="{BB962C8B-B14F-4D97-AF65-F5344CB8AC3E}">
        <p14:creationId xmlns:p14="http://schemas.microsoft.com/office/powerpoint/2010/main" val="471211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9549-AA64-4AB4-8BF0-DD1866F9028E}"/>
              </a:ext>
            </a:extLst>
          </p:cNvPr>
          <p:cNvSpPr>
            <a:spLocks noGrp="1"/>
          </p:cNvSpPr>
          <p:nvPr>
            <p:ph type="title"/>
          </p:nvPr>
        </p:nvSpPr>
        <p:spPr>
          <a:xfrm>
            <a:off x="838200" y="332852"/>
            <a:ext cx="10515600" cy="1325563"/>
          </a:xfrm>
        </p:spPr>
        <p:txBody>
          <a:bodyPr>
            <a:normAutofit/>
          </a:bodyPr>
          <a:lstStyle/>
          <a:p>
            <a:r>
              <a:rPr lang="en-GB" dirty="0"/>
              <a:t>Level of threshold distinctiveness</a:t>
            </a:r>
          </a:p>
        </p:txBody>
      </p:sp>
      <p:sp>
        <p:nvSpPr>
          <p:cNvPr id="3" name="Slide Number Placeholder 2">
            <a:extLst>
              <a:ext uri="{FF2B5EF4-FFF2-40B4-BE49-F238E27FC236}">
                <a16:creationId xmlns:a16="http://schemas.microsoft.com/office/drawing/2014/main" id="{68291B8B-7651-479A-9B9C-861065F2A4B2}"/>
              </a:ext>
            </a:extLst>
          </p:cNvPr>
          <p:cNvSpPr>
            <a:spLocks noGrp="1"/>
          </p:cNvSpPr>
          <p:nvPr>
            <p:ph type="sldNum" sz="quarter" idx="12"/>
          </p:nvPr>
        </p:nvSpPr>
        <p:spPr/>
        <p:txBody>
          <a:bodyPr/>
          <a:lstStyle/>
          <a:p>
            <a:fld id="{C73C8D7F-9C84-47C4-B132-BAD03B6622AA}" type="slidenum">
              <a:rPr lang="LID4096" smtClean="0"/>
              <a:t>33</a:t>
            </a:fld>
            <a:endParaRPr lang="LID4096"/>
          </a:p>
        </p:txBody>
      </p:sp>
      <p:sp>
        <p:nvSpPr>
          <p:cNvPr id="29" name="Content Placeholder 2">
            <a:extLst>
              <a:ext uri="{FF2B5EF4-FFF2-40B4-BE49-F238E27FC236}">
                <a16:creationId xmlns:a16="http://schemas.microsoft.com/office/drawing/2014/main" id="{B89C6BB4-C1E4-4467-9D33-FAF5264E86DB}"/>
              </a:ext>
            </a:extLst>
          </p:cNvPr>
          <p:cNvSpPr txBox="1">
            <a:spLocks/>
          </p:cNvSpPr>
          <p:nvPr/>
        </p:nvSpPr>
        <p:spPr>
          <a:xfrm>
            <a:off x="853441" y="1875231"/>
            <a:ext cx="5496560" cy="31292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500" dirty="0"/>
              <a:t> Functional pairwise distance matrix</a:t>
            </a:r>
          </a:p>
          <a:p>
            <a:pPr>
              <a:lnSpc>
                <a:spcPct val="150000"/>
              </a:lnSpc>
            </a:pPr>
            <a:r>
              <a:rPr lang="en-US" sz="2500" dirty="0"/>
              <a:t> Effective number of distinct species</a:t>
            </a:r>
          </a:p>
          <a:p>
            <a:pPr marL="201168" lvl="1" indent="0">
              <a:lnSpc>
                <a:spcPct val="150000"/>
              </a:lnSpc>
              <a:buFont typeface="Arial" panose="020B0604020202020204" pitchFamily="34" charset="0"/>
              <a:buNone/>
            </a:pPr>
            <a:r>
              <a:rPr lang="en-US" sz="2500" dirty="0"/>
              <a:t>Threshold distinctiveness: Tau</a:t>
            </a:r>
          </a:p>
          <a:p>
            <a:pPr marL="201168" lvl="1" indent="0">
              <a:lnSpc>
                <a:spcPct val="150000"/>
              </a:lnSpc>
              <a:buFont typeface="Arial" panose="020B0604020202020204" pitchFamily="34" charset="0"/>
              <a:buNone/>
            </a:pPr>
            <a:endParaRPr lang="en-US" sz="2500" dirty="0"/>
          </a:p>
          <a:p>
            <a:pPr marL="0">
              <a:lnSpc>
                <a:spcPct val="150000"/>
              </a:lnSpc>
              <a:buFont typeface="Arial" panose="020B0604020202020204" pitchFamily="34" charset="0"/>
              <a:buNone/>
            </a:pPr>
            <a:r>
              <a:rPr lang="en-US" sz="2500" dirty="0">
                <a:solidFill>
                  <a:srgbClr val="7030A0"/>
                </a:solidFill>
              </a:rPr>
              <a:t>Dmean - Chao’s proposed approach</a:t>
            </a:r>
          </a:p>
        </p:txBody>
      </p:sp>
      <p:pic>
        <p:nvPicPr>
          <p:cNvPr id="30" name="Picture 29">
            <a:extLst>
              <a:ext uri="{FF2B5EF4-FFF2-40B4-BE49-F238E27FC236}">
                <a16:creationId xmlns:a16="http://schemas.microsoft.com/office/drawing/2014/main" id="{118CCD2F-4E65-4A82-9E64-17137D2C5384}"/>
              </a:ext>
            </a:extLst>
          </p:cNvPr>
          <p:cNvPicPr>
            <a:picLocks noChangeAspect="1"/>
          </p:cNvPicPr>
          <p:nvPr/>
        </p:nvPicPr>
        <p:blipFill rotWithShape="1">
          <a:blip r:embed="rId3"/>
          <a:srcRect b="28960"/>
          <a:stretch/>
        </p:blipFill>
        <p:spPr>
          <a:xfrm>
            <a:off x="5971296" y="1943787"/>
            <a:ext cx="5526787" cy="3428314"/>
          </a:xfrm>
          <a:prstGeom prst="rect">
            <a:avLst/>
          </a:prstGeom>
        </p:spPr>
      </p:pic>
      <p:sp>
        <p:nvSpPr>
          <p:cNvPr id="31" name="Rectangle 30">
            <a:extLst>
              <a:ext uri="{FF2B5EF4-FFF2-40B4-BE49-F238E27FC236}">
                <a16:creationId xmlns:a16="http://schemas.microsoft.com/office/drawing/2014/main" id="{36F11AE8-B54F-4BE9-A243-113EFBC6300A}"/>
              </a:ext>
            </a:extLst>
          </p:cNvPr>
          <p:cNvSpPr/>
          <p:nvPr/>
        </p:nvSpPr>
        <p:spPr>
          <a:xfrm>
            <a:off x="11025216" y="3037886"/>
            <a:ext cx="1043205" cy="553998"/>
          </a:xfrm>
          <a:prstGeom prst="rect">
            <a:avLst/>
          </a:prstGeom>
        </p:spPr>
        <p:txBody>
          <a:bodyPr wrap="square">
            <a:spAutoFit/>
          </a:bodyPr>
          <a:lstStyle/>
          <a:p>
            <a:pPr algn="r"/>
            <a:r>
              <a:rPr lang="en-US" sz="1500" b="1" dirty="0" err="1">
                <a:solidFill>
                  <a:schemeClr val="bg1">
                    <a:lumMod val="50000"/>
                  </a:schemeClr>
                </a:solidFill>
              </a:rPr>
              <a:t>Dmin</a:t>
            </a:r>
            <a:r>
              <a:rPr lang="en-US" sz="1500" b="1" dirty="0">
                <a:solidFill>
                  <a:schemeClr val="bg1">
                    <a:lumMod val="50000"/>
                  </a:schemeClr>
                </a:solidFill>
              </a:rPr>
              <a:t> </a:t>
            </a:r>
          </a:p>
          <a:p>
            <a:pPr algn="r"/>
            <a:r>
              <a:rPr lang="en-US" sz="1500" b="1" dirty="0">
                <a:solidFill>
                  <a:schemeClr val="bg1">
                    <a:lumMod val="50000"/>
                  </a:schemeClr>
                </a:solidFill>
              </a:rPr>
              <a:t> </a:t>
            </a:r>
            <a:r>
              <a:rPr lang="en-US" sz="1500" b="1" dirty="0" err="1">
                <a:solidFill>
                  <a:schemeClr val="bg1">
                    <a:lumMod val="50000"/>
                  </a:schemeClr>
                </a:solidFill>
              </a:rPr>
              <a:t>Taxo</a:t>
            </a:r>
            <a:endParaRPr lang="LID4096" sz="1500" b="1" dirty="0">
              <a:solidFill>
                <a:schemeClr val="bg1">
                  <a:lumMod val="50000"/>
                </a:schemeClr>
              </a:solidFill>
            </a:endParaRPr>
          </a:p>
        </p:txBody>
      </p:sp>
      <p:sp>
        <p:nvSpPr>
          <p:cNvPr id="32" name="Rectangle 31">
            <a:extLst>
              <a:ext uri="{FF2B5EF4-FFF2-40B4-BE49-F238E27FC236}">
                <a16:creationId xmlns:a16="http://schemas.microsoft.com/office/drawing/2014/main" id="{2D8D787E-835F-4DC9-A165-8C331170A5D9}"/>
              </a:ext>
            </a:extLst>
          </p:cNvPr>
          <p:cNvSpPr/>
          <p:nvPr/>
        </p:nvSpPr>
        <p:spPr>
          <a:xfrm>
            <a:off x="10927032" y="5215363"/>
            <a:ext cx="1239571" cy="553998"/>
          </a:xfrm>
          <a:prstGeom prst="rect">
            <a:avLst/>
          </a:prstGeom>
        </p:spPr>
        <p:txBody>
          <a:bodyPr wrap="none">
            <a:spAutoFit/>
          </a:bodyPr>
          <a:lstStyle/>
          <a:p>
            <a:pPr algn="r"/>
            <a:r>
              <a:rPr lang="en-US" sz="1500" b="1" dirty="0" err="1">
                <a:solidFill>
                  <a:schemeClr val="bg1">
                    <a:lumMod val="50000"/>
                  </a:schemeClr>
                </a:solidFill>
              </a:rPr>
              <a:t>Dmax</a:t>
            </a:r>
            <a:r>
              <a:rPr lang="en-US" sz="1500" b="1" dirty="0">
                <a:solidFill>
                  <a:schemeClr val="bg1">
                    <a:lumMod val="50000"/>
                  </a:schemeClr>
                </a:solidFill>
              </a:rPr>
              <a:t> </a:t>
            </a:r>
          </a:p>
          <a:p>
            <a:pPr algn="r"/>
            <a:r>
              <a:rPr lang="en-US" sz="1500" b="1" dirty="0">
                <a:solidFill>
                  <a:schemeClr val="bg1">
                    <a:lumMod val="50000"/>
                  </a:schemeClr>
                </a:solidFill>
              </a:rPr>
              <a:t>Conventional</a:t>
            </a:r>
            <a:endParaRPr lang="LID4096" sz="1500" b="1" dirty="0">
              <a:solidFill>
                <a:schemeClr val="bg1">
                  <a:lumMod val="50000"/>
                </a:schemeClr>
              </a:solidFill>
            </a:endParaRPr>
          </a:p>
        </p:txBody>
      </p:sp>
      <p:cxnSp>
        <p:nvCxnSpPr>
          <p:cNvPr id="33" name="Straight Arrow Connector 32">
            <a:extLst>
              <a:ext uri="{FF2B5EF4-FFF2-40B4-BE49-F238E27FC236}">
                <a16:creationId xmlns:a16="http://schemas.microsoft.com/office/drawing/2014/main" id="{BA7652DF-5E63-499A-9E9E-F45D3243E167}"/>
              </a:ext>
            </a:extLst>
          </p:cNvPr>
          <p:cNvCxnSpPr>
            <a:cxnSpLocks/>
          </p:cNvCxnSpPr>
          <p:nvPr/>
        </p:nvCxnSpPr>
        <p:spPr>
          <a:xfrm flipV="1">
            <a:off x="5400958" y="4204010"/>
            <a:ext cx="695042" cy="44604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5E2EE1-01C7-4CEA-8CB3-3F4849A0120E}"/>
              </a:ext>
            </a:extLst>
          </p:cNvPr>
          <p:cNvSpPr/>
          <p:nvPr/>
        </p:nvSpPr>
        <p:spPr>
          <a:xfrm>
            <a:off x="1170360" y="5215363"/>
            <a:ext cx="4484017" cy="553998"/>
          </a:xfrm>
          <a:prstGeom prst="rect">
            <a:avLst/>
          </a:prstGeom>
        </p:spPr>
        <p:txBody>
          <a:bodyPr wrap="square">
            <a:spAutoFit/>
          </a:bodyPr>
          <a:lstStyle/>
          <a:p>
            <a:pPr algn="r"/>
            <a:r>
              <a:rPr lang="en-US" sz="1500" dirty="0"/>
              <a:t>i.e., mean distance of any two randomly chosen individuals based on the distance matrix</a:t>
            </a:r>
            <a:endParaRPr lang="LID4096" sz="1500" dirty="0">
              <a:solidFill>
                <a:srgbClr val="7030A0"/>
              </a:solidFill>
            </a:endParaRPr>
          </a:p>
        </p:txBody>
      </p:sp>
      <p:cxnSp>
        <p:nvCxnSpPr>
          <p:cNvPr id="13" name="Straight Connector 12">
            <a:extLst>
              <a:ext uri="{FF2B5EF4-FFF2-40B4-BE49-F238E27FC236}">
                <a16:creationId xmlns:a16="http://schemas.microsoft.com/office/drawing/2014/main" id="{73C7CC95-476B-4233-A09E-97A15930EC6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33A2BD52-380F-4C3F-BCE7-C1ABC4843339}"/>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spTree>
    <p:extLst>
      <p:ext uri="{BB962C8B-B14F-4D97-AF65-F5344CB8AC3E}">
        <p14:creationId xmlns:p14="http://schemas.microsoft.com/office/powerpoint/2010/main" val="1598902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D43E7E-DFFD-44D8-837F-0E23B79E2351}"/>
              </a:ext>
            </a:extLst>
          </p:cNvPr>
          <p:cNvPicPr>
            <a:picLocks noChangeAspect="1"/>
          </p:cNvPicPr>
          <p:nvPr/>
        </p:nvPicPr>
        <p:blipFill>
          <a:blip r:embed="rId2"/>
          <a:stretch>
            <a:fillRect/>
          </a:stretch>
        </p:blipFill>
        <p:spPr>
          <a:xfrm>
            <a:off x="4924080" y="501650"/>
            <a:ext cx="7267920" cy="6356350"/>
          </a:xfrm>
          <a:prstGeom prst="rect">
            <a:avLst/>
          </a:prstGeom>
        </p:spPr>
      </p:pic>
      <p:sp>
        <p:nvSpPr>
          <p:cNvPr id="6" name="Rectangle 5">
            <a:extLst>
              <a:ext uri="{FF2B5EF4-FFF2-40B4-BE49-F238E27FC236}">
                <a16:creationId xmlns:a16="http://schemas.microsoft.com/office/drawing/2014/main" id="{DB58F43E-6E89-4BBC-9EDC-DDE012E09368}"/>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
        <p:nvSpPr>
          <p:cNvPr id="4" name="Slide Number Placeholder 3">
            <a:extLst>
              <a:ext uri="{FF2B5EF4-FFF2-40B4-BE49-F238E27FC236}">
                <a16:creationId xmlns:a16="http://schemas.microsoft.com/office/drawing/2014/main" id="{EA312B70-EC31-491F-B0F3-8CB2AB093830}"/>
              </a:ext>
            </a:extLst>
          </p:cNvPr>
          <p:cNvSpPr>
            <a:spLocks noGrp="1"/>
          </p:cNvSpPr>
          <p:nvPr>
            <p:ph type="sldNum" sz="quarter" idx="12"/>
          </p:nvPr>
        </p:nvSpPr>
        <p:spPr/>
        <p:txBody>
          <a:bodyPr/>
          <a:lstStyle/>
          <a:p>
            <a:fld id="{C73C8D7F-9C84-47C4-B132-BAD03B6622AA}" type="slidenum">
              <a:rPr lang="LID4096" smtClean="0"/>
              <a:t>34</a:t>
            </a:fld>
            <a:endParaRPr lang="LID4096"/>
          </a:p>
        </p:txBody>
      </p:sp>
      <p:sp>
        <p:nvSpPr>
          <p:cNvPr id="7" name="Title 1">
            <a:extLst>
              <a:ext uri="{FF2B5EF4-FFF2-40B4-BE49-F238E27FC236}">
                <a16:creationId xmlns:a16="http://schemas.microsoft.com/office/drawing/2014/main" id="{A6F82554-05F2-429D-9279-E23CFAB7EDD1}"/>
              </a:ext>
            </a:extLst>
          </p:cNvPr>
          <p:cNvSpPr txBox="1">
            <a:spLocks/>
          </p:cNvSpPr>
          <p:nvPr/>
        </p:nvSpPr>
        <p:spPr>
          <a:xfrm>
            <a:off x="1301749" y="902043"/>
            <a:ext cx="8867861" cy="43970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dirty="0"/>
          </a:p>
          <a:p>
            <a:pPr algn="l"/>
            <a:r>
              <a:rPr lang="en-US" dirty="0"/>
              <a:t>Functional trait diversity: trait-value-based </a:t>
            </a:r>
          </a:p>
          <a:p>
            <a:pPr algn="l"/>
            <a:r>
              <a:rPr lang="en-US" dirty="0"/>
              <a:t>approach</a:t>
            </a:r>
            <a:br>
              <a:rPr lang="en-US" dirty="0"/>
            </a:br>
            <a:br>
              <a:rPr lang="en-US" dirty="0"/>
            </a:br>
            <a:br>
              <a:rPr lang="en-US" sz="2000" b="1" dirty="0"/>
            </a:br>
            <a:endParaRPr lang="en-US" sz="2000" b="1" dirty="0"/>
          </a:p>
        </p:txBody>
      </p:sp>
    </p:spTree>
    <p:extLst>
      <p:ext uri="{BB962C8B-B14F-4D97-AF65-F5344CB8AC3E}">
        <p14:creationId xmlns:p14="http://schemas.microsoft.com/office/powerpoint/2010/main" val="841912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60FE-B6CF-47CB-8104-97DC7BA02E04}"/>
              </a:ext>
            </a:extLst>
          </p:cNvPr>
          <p:cNvSpPr>
            <a:spLocks noGrp="1"/>
          </p:cNvSpPr>
          <p:nvPr>
            <p:ph type="title"/>
          </p:nvPr>
        </p:nvSpPr>
        <p:spPr/>
        <p:txBody>
          <a:bodyPr/>
          <a:lstStyle/>
          <a:p>
            <a:r>
              <a:rPr lang="en-US" dirty="0"/>
              <a:t>Trait-value-based approach</a:t>
            </a:r>
          </a:p>
        </p:txBody>
      </p:sp>
      <p:sp>
        <p:nvSpPr>
          <p:cNvPr id="3" name="Content Placeholder 2">
            <a:extLst>
              <a:ext uri="{FF2B5EF4-FFF2-40B4-BE49-F238E27FC236}">
                <a16:creationId xmlns:a16="http://schemas.microsoft.com/office/drawing/2014/main" id="{CE380581-F434-433F-9072-99D4F672950E}"/>
              </a:ext>
            </a:extLst>
          </p:cNvPr>
          <p:cNvSpPr>
            <a:spLocks noGrp="1"/>
          </p:cNvSpPr>
          <p:nvPr>
            <p:ph idx="1"/>
          </p:nvPr>
        </p:nvSpPr>
        <p:spPr/>
        <p:txBody>
          <a:bodyPr>
            <a:normAutofit/>
          </a:bodyPr>
          <a:lstStyle/>
          <a:p>
            <a:pPr>
              <a:lnSpc>
                <a:spcPct val="150000"/>
              </a:lnSpc>
            </a:pPr>
            <a:r>
              <a:rPr lang="en-US" sz="2500" dirty="0"/>
              <a:t>Measures are calculated:</a:t>
            </a:r>
          </a:p>
          <a:p>
            <a:pPr lvl="1">
              <a:lnSpc>
                <a:spcPct val="150000"/>
              </a:lnSpc>
            </a:pPr>
            <a:r>
              <a:rPr lang="en-US" sz="2500" dirty="0"/>
              <a:t>Species trait values directly (e.g., aggregated-trait value; </a:t>
            </a:r>
            <a:r>
              <a:rPr lang="en-US" sz="2500" dirty="0">
                <a:latin typeface="Agency FB" panose="020B0503020202020204" pitchFamily="34" charset="0"/>
              </a:rPr>
              <a:t>Garnier et al 2004</a:t>
            </a:r>
            <a:r>
              <a:rPr lang="en-US" sz="2500" dirty="0"/>
              <a:t>)</a:t>
            </a:r>
          </a:p>
          <a:p>
            <a:pPr lvl="1">
              <a:lnSpc>
                <a:spcPct val="150000"/>
              </a:lnSpc>
            </a:pPr>
            <a:r>
              <a:rPr lang="en-US" sz="2500" dirty="0"/>
              <a:t>Accounting for their position in a multidimensional functional space built according to their trait values (e.g., volume occupied by species</a:t>
            </a:r>
            <a:r>
              <a:rPr lang="en-US" sz="2500" dirty="0">
                <a:latin typeface="Agency FB" panose="020B0503020202020204" pitchFamily="34" charset="0"/>
              </a:rPr>
              <a:t>; Cornwell et al. 2006</a:t>
            </a:r>
            <a:r>
              <a:rPr lang="en-US" sz="2500" dirty="0"/>
              <a:t>). </a:t>
            </a:r>
          </a:p>
        </p:txBody>
      </p:sp>
      <p:sp>
        <p:nvSpPr>
          <p:cNvPr id="4" name="Slide Number Placeholder 3">
            <a:extLst>
              <a:ext uri="{FF2B5EF4-FFF2-40B4-BE49-F238E27FC236}">
                <a16:creationId xmlns:a16="http://schemas.microsoft.com/office/drawing/2014/main" id="{44A47D3A-4EE6-4ECB-9436-ECEC35C7550C}"/>
              </a:ext>
            </a:extLst>
          </p:cNvPr>
          <p:cNvSpPr>
            <a:spLocks noGrp="1"/>
          </p:cNvSpPr>
          <p:nvPr>
            <p:ph type="sldNum" sz="quarter" idx="12"/>
          </p:nvPr>
        </p:nvSpPr>
        <p:spPr/>
        <p:txBody>
          <a:bodyPr/>
          <a:lstStyle/>
          <a:p>
            <a:fld id="{C73C8D7F-9C84-47C4-B132-BAD03B6622AA}" type="slidenum">
              <a:rPr lang="LID4096" smtClean="0"/>
              <a:t>35</a:t>
            </a:fld>
            <a:endParaRPr lang="LID4096"/>
          </a:p>
        </p:txBody>
      </p:sp>
      <p:cxnSp>
        <p:nvCxnSpPr>
          <p:cNvPr id="5" name="Straight Connector 4">
            <a:extLst>
              <a:ext uri="{FF2B5EF4-FFF2-40B4-BE49-F238E27FC236}">
                <a16:creationId xmlns:a16="http://schemas.microsoft.com/office/drawing/2014/main" id="{D5DD5512-EA2E-455C-AE92-DC874F7A3C3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50053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EFE2-E910-4F6C-9B6C-D5AB93B3B2B5}"/>
              </a:ext>
            </a:extLst>
          </p:cNvPr>
          <p:cNvSpPr>
            <a:spLocks noGrp="1"/>
          </p:cNvSpPr>
          <p:nvPr>
            <p:ph type="title"/>
          </p:nvPr>
        </p:nvSpPr>
        <p:spPr/>
        <p:txBody>
          <a:bodyPr/>
          <a:lstStyle/>
          <a:p>
            <a:r>
              <a:rPr lang="en-US" dirty="0"/>
              <a:t>Species trait values - univariate analysis</a:t>
            </a:r>
            <a:endParaRPr lang="LID4096" dirty="0"/>
          </a:p>
        </p:txBody>
      </p:sp>
      <p:pic>
        <p:nvPicPr>
          <p:cNvPr id="6146" name="Picture 2" descr="https://ars.els-cdn.com/content/image/1-s2.0-S0169534714001311-gr1.jpg">
            <a:extLst>
              <a:ext uri="{FF2B5EF4-FFF2-40B4-BE49-F238E27FC236}">
                <a16:creationId xmlns:a16="http://schemas.microsoft.com/office/drawing/2014/main" id="{928DB7B4-5D0A-463A-8256-CB335D7152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19" t="1067" r="50339" b="2336"/>
          <a:stretch/>
        </p:blipFill>
        <p:spPr bwMode="auto">
          <a:xfrm>
            <a:off x="1079028" y="1955800"/>
            <a:ext cx="3943587" cy="35132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2439550-C6D7-4DC4-92E7-014AE592B6A7}"/>
              </a:ext>
            </a:extLst>
          </p:cNvPr>
          <p:cNvPicPr>
            <a:picLocks noChangeAspect="1"/>
          </p:cNvPicPr>
          <p:nvPr/>
        </p:nvPicPr>
        <p:blipFill rotWithShape="1">
          <a:blip r:embed="rId4"/>
          <a:srcRect r="65335" b="15616"/>
          <a:stretch/>
        </p:blipFill>
        <p:spPr>
          <a:xfrm>
            <a:off x="6334419" y="1937246"/>
            <a:ext cx="4778553" cy="3531784"/>
          </a:xfrm>
          <a:prstGeom prst="rect">
            <a:avLst/>
          </a:prstGeom>
        </p:spPr>
      </p:pic>
      <p:sp>
        <p:nvSpPr>
          <p:cNvPr id="5" name="Rectangle 4">
            <a:extLst>
              <a:ext uri="{FF2B5EF4-FFF2-40B4-BE49-F238E27FC236}">
                <a16:creationId xmlns:a16="http://schemas.microsoft.com/office/drawing/2014/main" id="{C52008FE-2A93-43AF-91CB-39731055ECC1}"/>
              </a:ext>
            </a:extLst>
          </p:cNvPr>
          <p:cNvSpPr/>
          <p:nvPr/>
        </p:nvSpPr>
        <p:spPr>
          <a:xfrm>
            <a:off x="7124700" y="5595128"/>
            <a:ext cx="4344561" cy="400110"/>
          </a:xfrm>
          <a:prstGeom prst="rect">
            <a:avLst/>
          </a:prstGeom>
        </p:spPr>
        <p:txBody>
          <a:bodyPr wrap="square">
            <a:spAutoFit/>
          </a:bodyPr>
          <a:lstStyle/>
          <a:p>
            <a:r>
              <a:rPr lang="en-US" sz="2000" dirty="0" err="1">
                <a:solidFill>
                  <a:srgbClr val="222222"/>
                </a:solidFill>
                <a:latin typeface="Agency FB" panose="020B0503020202020204" pitchFamily="34" charset="0"/>
              </a:rPr>
              <a:t>Pigot</a:t>
            </a:r>
            <a:r>
              <a:rPr lang="en-US" sz="2000" dirty="0">
                <a:solidFill>
                  <a:srgbClr val="222222"/>
                </a:solidFill>
                <a:latin typeface="Agency FB" panose="020B0503020202020204" pitchFamily="34" charset="0"/>
              </a:rPr>
              <a:t> et al 2020. Nature Ecology &amp; Evolution.</a:t>
            </a:r>
            <a:endParaRPr lang="LID4096" sz="2000" dirty="0">
              <a:latin typeface="Agency FB" panose="020B0503020202020204" pitchFamily="34" charset="0"/>
            </a:endParaRPr>
          </a:p>
        </p:txBody>
      </p:sp>
      <p:pic>
        <p:nvPicPr>
          <p:cNvPr id="8" name="Picture 6" descr="Archivo:Pino-canario.png">
            <a:extLst>
              <a:ext uri="{FF2B5EF4-FFF2-40B4-BE49-F238E27FC236}">
                <a16:creationId xmlns:a16="http://schemas.microsoft.com/office/drawing/2014/main" id="{020DBA09-54DD-4082-A043-FB23950836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6264" y="2433039"/>
            <a:ext cx="1550428" cy="21940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www3.gobiernodecanarias.org/medusa/wiki/images/b/b5/Violeta-del-Teide.png">
            <a:extLst>
              <a:ext uri="{FF2B5EF4-FFF2-40B4-BE49-F238E27FC236}">
                <a16:creationId xmlns:a16="http://schemas.microsoft.com/office/drawing/2014/main" id="{186169CC-E8FE-42B3-8CA5-4CA589EF7E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427" y="3874416"/>
            <a:ext cx="602366" cy="852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4C0904-F410-4DAB-A454-E0BBF4340B28}"/>
              </a:ext>
            </a:extLst>
          </p:cNvPr>
          <p:cNvSpPr/>
          <p:nvPr/>
        </p:nvSpPr>
        <p:spPr>
          <a:xfrm>
            <a:off x="1449251" y="5595128"/>
            <a:ext cx="4527441" cy="400110"/>
          </a:xfrm>
          <a:prstGeom prst="rect">
            <a:avLst/>
          </a:prstGeom>
        </p:spPr>
        <p:txBody>
          <a:bodyPr wrap="square">
            <a:spAutoFit/>
          </a:bodyPr>
          <a:lstStyle/>
          <a:p>
            <a:r>
              <a:rPr lang="en-US" sz="2000" dirty="0" err="1">
                <a:solidFill>
                  <a:srgbClr val="222222"/>
                </a:solidFill>
                <a:latin typeface="Agency FB" panose="020B0503020202020204" pitchFamily="34" charset="0"/>
              </a:rPr>
              <a:t>Scheffer</a:t>
            </a:r>
            <a:r>
              <a:rPr lang="en-US" sz="2000" dirty="0">
                <a:solidFill>
                  <a:srgbClr val="222222"/>
                </a:solidFill>
                <a:latin typeface="Agency FB" panose="020B0503020202020204" pitchFamily="34" charset="0"/>
              </a:rPr>
              <a:t> et al 2014.Trends in Ecology &amp; Evolution.</a:t>
            </a:r>
            <a:endParaRPr lang="LID4096" sz="2000" dirty="0">
              <a:latin typeface="Agency FB" panose="020B0503020202020204" pitchFamily="34" charset="0"/>
            </a:endParaRPr>
          </a:p>
        </p:txBody>
      </p:sp>
      <p:cxnSp>
        <p:nvCxnSpPr>
          <p:cNvPr id="10" name="Straight Arrow Connector 9">
            <a:extLst>
              <a:ext uri="{FF2B5EF4-FFF2-40B4-BE49-F238E27FC236}">
                <a16:creationId xmlns:a16="http://schemas.microsoft.com/office/drawing/2014/main" id="{1FB7A006-7261-48B9-84DF-D42D04DBC53E}"/>
              </a:ext>
            </a:extLst>
          </p:cNvPr>
          <p:cNvCxnSpPr>
            <a:stCxn id="8" idx="1"/>
          </p:cNvCxnSpPr>
          <p:nvPr/>
        </p:nvCxnSpPr>
        <p:spPr>
          <a:xfrm flipH="1">
            <a:off x="4193303" y="3530040"/>
            <a:ext cx="232961" cy="2207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5EBFD1C-7D3A-4497-A78B-7D22F5438991}"/>
              </a:ext>
            </a:extLst>
          </p:cNvPr>
          <p:cNvSpPr/>
          <p:nvPr/>
        </p:nvSpPr>
        <p:spPr>
          <a:xfrm>
            <a:off x="10579100" y="3687245"/>
            <a:ext cx="890161" cy="876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808DE6E8-88F0-4314-882A-9D6434A92F69}"/>
              </a:ext>
            </a:extLst>
          </p:cNvPr>
          <p:cNvSpPr/>
          <p:nvPr/>
        </p:nvSpPr>
        <p:spPr>
          <a:xfrm>
            <a:off x="6279226" y="1777543"/>
            <a:ext cx="890161" cy="876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Slide Number Placeholder 3">
            <a:extLst>
              <a:ext uri="{FF2B5EF4-FFF2-40B4-BE49-F238E27FC236}">
                <a16:creationId xmlns:a16="http://schemas.microsoft.com/office/drawing/2014/main" id="{3ACA354E-FE46-477F-99C8-B52B9BBE8E99}"/>
              </a:ext>
            </a:extLst>
          </p:cNvPr>
          <p:cNvSpPr>
            <a:spLocks noGrp="1"/>
          </p:cNvSpPr>
          <p:nvPr>
            <p:ph type="sldNum" sz="quarter" idx="12"/>
          </p:nvPr>
        </p:nvSpPr>
        <p:spPr/>
        <p:txBody>
          <a:bodyPr/>
          <a:lstStyle/>
          <a:p>
            <a:fld id="{C73C8D7F-9C84-47C4-B132-BAD03B6622AA}" type="slidenum">
              <a:rPr lang="LID4096" smtClean="0"/>
              <a:t>36</a:t>
            </a:fld>
            <a:endParaRPr lang="LID4096"/>
          </a:p>
        </p:txBody>
      </p:sp>
      <p:cxnSp>
        <p:nvCxnSpPr>
          <p:cNvPr id="14" name="Straight Connector 13">
            <a:extLst>
              <a:ext uri="{FF2B5EF4-FFF2-40B4-BE49-F238E27FC236}">
                <a16:creationId xmlns:a16="http://schemas.microsoft.com/office/drawing/2014/main" id="{D77E8A4F-2CCC-498A-A680-F225C0286CA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13214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0B9C-BBD4-4066-B852-4F5306F09307}"/>
              </a:ext>
            </a:extLst>
          </p:cNvPr>
          <p:cNvSpPr>
            <a:spLocks noGrp="1"/>
          </p:cNvSpPr>
          <p:nvPr>
            <p:ph type="title"/>
          </p:nvPr>
        </p:nvSpPr>
        <p:spPr/>
        <p:txBody>
          <a:bodyPr/>
          <a:lstStyle/>
          <a:p>
            <a:r>
              <a:rPr lang="en-GB" dirty="0"/>
              <a:t>Multidimensional trait space</a:t>
            </a:r>
            <a:endParaRPr lang="en-US" dirty="0"/>
          </a:p>
        </p:txBody>
      </p:sp>
      <p:sp>
        <p:nvSpPr>
          <p:cNvPr id="4" name="Slide Number Placeholder 3">
            <a:extLst>
              <a:ext uri="{FF2B5EF4-FFF2-40B4-BE49-F238E27FC236}">
                <a16:creationId xmlns:a16="http://schemas.microsoft.com/office/drawing/2014/main" id="{4F836C5C-03CD-4BF8-9F16-98AADD761D3E}"/>
              </a:ext>
            </a:extLst>
          </p:cNvPr>
          <p:cNvSpPr>
            <a:spLocks noGrp="1"/>
          </p:cNvSpPr>
          <p:nvPr>
            <p:ph type="sldNum" sz="quarter" idx="12"/>
          </p:nvPr>
        </p:nvSpPr>
        <p:spPr/>
        <p:txBody>
          <a:bodyPr/>
          <a:lstStyle/>
          <a:p>
            <a:fld id="{C73C8D7F-9C84-47C4-B132-BAD03B6622AA}" type="slidenum">
              <a:rPr lang="LID4096" smtClean="0"/>
              <a:t>37</a:t>
            </a:fld>
            <a:endParaRPr lang="LID4096"/>
          </a:p>
        </p:txBody>
      </p:sp>
      <p:cxnSp>
        <p:nvCxnSpPr>
          <p:cNvPr id="5" name="Straight Connector 4">
            <a:extLst>
              <a:ext uri="{FF2B5EF4-FFF2-40B4-BE49-F238E27FC236}">
                <a16:creationId xmlns:a16="http://schemas.microsoft.com/office/drawing/2014/main" id="{09208FB7-C647-4E58-A526-64A7112482E5}"/>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Textfeld 7">
            <a:extLst>
              <a:ext uri="{FF2B5EF4-FFF2-40B4-BE49-F238E27FC236}">
                <a16:creationId xmlns:a16="http://schemas.microsoft.com/office/drawing/2014/main" id="{BCCFFE42-7460-46E6-8535-BFC120810D4F}"/>
              </a:ext>
            </a:extLst>
          </p:cNvPr>
          <p:cNvSpPr txBox="1"/>
          <p:nvPr/>
        </p:nvSpPr>
        <p:spPr>
          <a:xfrm>
            <a:off x="3264682" y="5956240"/>
            <a:ext cx="2252619"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prstClr val="black"/>
                </a:solidFill>
                <a:effectLst/>
                <a:uLnTx/>
                <a:uFillTx/>
                <a:latin typeface="Agency FB" panose="020B0503020202020204" pitchFamily="34" charset="0"/>
              </a:rPr>
              <a:t>Díaz et al. 2016. Nature. </a:t>
            </a:r>
          </a:p>
        </p:txBody>
      </p:sp>
      <p:pic>
        <p:nvPicPr>
          <p:cNvPr id="7" name="Picture 2" descr="Figure 2">
            <a:extLst>
              <a:ext uri="{FF2B5EF4-FFF2-40B4-BE49-F238E27FC236}">
                <a16:creationId xmlns:a16="http://schemas.microsoft.com/office/drawing/2014/main" id="{B1A94484-DFE3-4C96-89E8-1F63B6AE3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211"/>
          <a:stretch/>
        </p:blipFill>
        <p:spPr bwMode="auto">
          <a:xfrm>
            <a:off x="1000897" y="2581268"/>
            <a:ext cx="4527571" cy="32667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DCE8FF8-BCB7-498F-9EE9-0D0BAA01DDDA}"/>
              </a:ext>
            </a:extLst>
          </p:cNvPr>
          <p:cNvSpPr/>
          <p:nvPr/>
        </p:nvSpPr>
        <p:spPr>
          <a:xfrm>
            <a:off x="7108851" y="5909530"/>
            <a:ext cx="3853249" cy="400110"/>
          </a:xfrm>
          <a:prstGeom prst="rect">
            <a:avLst/>
          </a:prstGeom>
        </p:spPr>
        <p:txBody>
          <a:bodyPr wrap="square">
            <a:spAutoFit/>
          </a:bodyPr>
          <a:lstStyle/>
          <a:p>
            <a:r>
              <a:rPr lang="en-US" sz="2000" dirty="0" err="1">
                <a:solidFill>
                  <a:srgbClr val="222222"/>
                </a:solidFill>
                <a:latin typeface="Agency FB" panose="020B0503020202020204" pitchFamily="34" charset="0"/>
              </a:rPr>
              <a:t>Pigot</a:t>
            </a:r>
            <a:r>
              <a:rPr lang="en-US" sz="2000" dirty="0">
                <a:solidFill>
                  <a:srgbClr val="222222"/>
                </a:solidFill>
                <a:latin typeface="Agency FB" panose="020B0503020202020204" pitchFamily="34" charset="0"/>
              </a:rPr>
              <a:t> et al 2020. Nature Ecology &amp; Evolution.</a:t>
            </a:r>
            <a:endParaRPr lang="LID4096" sz="2000" dirty="0">
              <a:latin typeface="Agency FB" panose="020B0503020202020204" pitchFamily="34" charset="0"/>
            </a:endParaRPr>
          </a:p>
        </p:txBody>
      </p:sp>
      <p:grpSp>
        <p:nvGrpSpPr>
          <p:cNvPr id="13" name="Group 12">
            <a:extLst>
              <a:ext uri="{FF2B5EF4-FFF2-40B4-BE49-F238E27FC236}">
                <a16:creationId xmlns:a16="http://schemas.microsoft.com/office/drawing/2014/main" id="{D25E58D5-2A02-40EE-9D80-9B971E69C680}"/>
              </a:ext>
            </a:extLst>
          </p:cNvPr>
          <p:cNvGrpSpPr/>
          <p:nvPr/>
        </p:nvGrpSpPr>
        <p:grpSpPr>
          <a:xfrm>
            <a:off x="5861993" y="2555904"/>
            <a:ext cx="4892251" cy="3510663"/>
            <a:chOff x="5371976" y="2185754"/>
            <a:chExt cx="4892251" cy="3510663"/>
          </a:xfrm>
        </p:grpSpPr>
        <p:pic>
          <p:nvPicPr>
            <p:cNvPr id="8" name="Picture 4" descr="Fig. 1">
              <a:extLst>
                <a:ext uri="{FF2B5EF4-FFF2-40B4-BE49-F238E27FC236}">
                  <a16:creationId xmlns:a16="http://schemas.microsoft.com/office/drawing/2014/main" id="{CB821970-7B9D-4E67-86E3-FA3FED8188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99"/>
            <a:stretch/>
          </p:blipFill>
          <p:spPr bwMode="auto">
            <a:xfrm>
              <a:off x="6130240" y="2185754"/>
              <a:ext cx="4133987" cy="32039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CC996CA-8098-428E-B15C-201DA62D4A38}"/>
                </a:ext>
              </a:extLst>
            </p:cNvPr>
            <p:cNvSpPr/>
            <p:nvPr/>
          </p:nvSpPr>
          <p:spPr>
            <a:xfrm>
              <a:off x="5371976" y="2335427"/>
              <a:ext cx="1226532" cy="1145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704D710E-131B-4CF4-B5E3-F16CBAAFFEB2}"/>
                </a:ext>
              </a:extLst>
            </p:cNvPr>
            <p:cNvSpPr/>
            <p:nvPr/>
          </p:nvSpPr>
          <p:spPr>
            <a:xfrm>
              <a:off x="5463190" y="4184424"/>
              <a:ext cx="1197142" cy="1511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4" name="Rectangle 13">
            <a:extLst>
              <a:ext uri="{FF2B5EF4-FFF2-40B4-BE49-F238E27FC236}">
                <a16:creationId xmlns:a16="http://schemas.microsoft.com/office/drawing/2014/main" id="{7ADD5169-E53F-4B2F-BDF0-8EDF9F26ABA0}"/>
              </a:ext>
            </a:extLst>
          </p:cNvPr>
          <p:cNvSpPr/>
          <p:nvPr/>
        </p:nvSpPr>
        <p:spPr>
          <a:xfrm>
            <a:off x="6636262" y="1884769"/>
            <a:ext cx="3534557" cy="477054"/>
          </a:xfrm>
          <a:prstGeom prst="rect">
            <a:avLst/>
          </a:prstGeom>
          <a:solidFill>
            <a:schemeClr val="bg1"/>
          </a:solidFill>
        </p:spPr>
        <p:txBody>
          <a:bodyPr wrap="none">
            <a:spAutoFit/>
          </a:bodyPr>
          <a:lstStyle/>
          <a:p>
            <a:r>
              <a:rPr lang="en-US" sz="2500" b="1" dirty="0"/>
              <a:t>The avian 3D - trait space</a:t>
            </a:r>
            <a:endParaRPr lang="LID4096" sz="2500" b="1" dirty="0"/>
          </a:p>
        </p:txBody>
      </p:sp>
      <p:sp>
        <p:nvSpPr>
          <p:cNvPr id="15" name="Rectangle 14">
            <a:extLst>
              <a:ext uri="{FF2B5EF4-FFF2-40B4-BE49-F238E27FC236}">
                <a16:creationId xmlns:a16="http://schemas.microsoft.com/office/drawing/2014/main" id="{3286F93B-E05C-4114-B9DB-0767D2189485}"/>
              </a:ext>
            </a:extLst>
          </p:cNvPr>
          <p:cNvSpPr/>
          <p:nvPr/>
        </p:nvSpPr>
        <p:spPr>
          <a:xfrm>
            <a:off x="1573680" y="1884769"/>
            <a:ext cx="3569823" cy="477054"/>
          </a:xfrm>
          <a:prstGeom prst="rect">
            <a:avLst/>
          </a:prstGeom>
          <a:solidFill>
            <a:schemeClr val="bg1"/>
          </a:solidFill>
        </p:spPr>
        <p:txBody>
          <a:bodyPr wrap="none">
            <a:spAutoFit/>
          </a:bodyPr>
          <a:lstStyle/>
          <a:p>
            <a:r>
              <a:rPr lang="en-US" sz="2500" b="1" dirty="0"/>
              <a:t>The plant 2D – trait space</a:t>
            </a:r>
            <a:endParaRPr lang="LID4096" sz="2500" b="1" dirty="0"/>
          </a:p>
        </p:txBody>
      </p:sp>
    </p:spTree>
    <p:extLst>
      <p:ext uri="{BB962C8B-B14F-4D97-AF65-F5344CB8AC3E}">
        <p14:creationId xmlns:p14="http://schemas.microsoft.com/office/powerpoint/2010/main" val="1635925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0B9C-BBD4-4066-B852-4F5306F09307}"/>
              </a:ext>
            </a:extLst>
          </p:cNvPr>
          <p:cNvSpPr>
            <a:spLocks noGrp="1"/>
          </p:cNvSpPr>
          <p:nvPr>
            <p:ph type="title"/>
          </p:nvPr>
        </p:nvSpPr>
        <p:spPr/>
        <p:txBody>
          <a:bodyPr/>
          <a:lstStyle/>
          <a:p>
            <a:r>
              <a:rPr lang="en-GB" dirty="0"/>
              <a:t>Species trait combinations</a:t>
            </a:r>
            <a:endParaRPr lang="en-US" dirty="0"/>
          </a:p>
        </p:txBody>
      </p:sp>
      <p:sp>
        <p:nvSpPr>
          <p:cNvPr id="4" name="Slide Number Placeholder 3">
            <a:extLst>
              <a:ext uri="{FF2B5EF4-FFF2-40B4-BE49-F238E27FC236}">
                <a16:creationId xmlns:a16="http://schemas.microsoft.com/office/drawing/2014/main" id="{4F836C5C-03CD-4BF8-9F16-98AADD761D3E}"/>
              </a:ext>
            </a:extLst>
          </p:cNvPr>
          <p:cNvSpPr>
            <a:spLocks noGrp="1"/>
          </p:cNvSpPr>
          <p:nvPr>
            <p:ph type="sldNum" sz="quarter" idx="12"/>
          </p:nvPr>
        </p:nvSpPr>
        <p:spPr/>
        <p:txBody>
          <a:bodyPr/>
          <a:lstStyle/>
          <a:p>
            <a:fld id="{C73C8D7F-9C84-47C4-B132-BAD03B6622AA}" type="slidenum">
              <a:rPr lang="LID4096" smtClean="0"/>
              <a:t>38</a:t>
            </a:fld>
            <a:endParaRPr lang="LID4096"/>
          </a:p>
        </p:txBody>
      </p:sp>
      <p:cxnSp>
        <p:nvCxnSpPr>
          <p:cNvPr id="5" name="Straight Connector 4">
            <a:extLst>
              <a:ext uri="{FF2B5EF4-FFF2-40B4-BE49-F238E27FC236}">
                <a16:creationId xmlns:a16="http://schemas.microsoft.com/office/drawing/2014/main" id="{09208FB7-C647-4E58-A526-64A7112482E5}"/>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7" name="Picture 2" descr="Figure 2">
            <a:extLst>
              <a:ext uri="{FF2B5EF4-FFF2-40B4-BE49-F238E27FC236}">
                <a16:creationId xmlns:a16="http://schemas.microsoft.com/office/drawing/2014/main" id="{B1A94484-DFE3-4C96-89E8-1F63B6AE3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211"/>
          <a:stretch/>
        </p:blipFill>
        <p:spPr bwMode="auto">
          <a:xfrm>
            <a:off x="1000897" y="2581268"/>
            <a:ext cx="4527571" cy="32667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22">
            <a:extLst>
              <a:ext uri="{FF2B5EF4-FFF2-40B4-BE49-F238E27FC236}">
                <a16:creationId xmlns:a16="http://schemas.microsoft.com/office/drawing/2014/main" id="{D759124F-CC14-4B09-A822-E7AF722140F1}"/>
              </a:ext>
            </a:extLst>
          </p:cNvPr>
          <p:cNvSpPr txBox="1"/>
          <p:nvPr/>
        </p:nvSpPr>
        <p:spPr>
          <a:xfrm>
            <a:off x="4158277" y="2185485"/>
            <a:ext cx="1973708" cy="477054"/>
          </a:xfrm>
          <a:prstGeom prst="rect">
            <a:avLst/>
          </a:prstGeom>
          <a:noFill/>
        </p:spPr>
        <p:txBody>
          <a:bodyPr wrap="square" rtlCol="0">
            <a:spAutoFit/>
          </a:bodyPr>
          <a:lstStyle/>
          <a:p>
            <a:pPr algn="ctr"/>
            <a:r>
              <a:rPr lang="de-DE" sz="2500" dirty="0">
                <a:latin typeface="+mj-lt"/>
              </a:rPr>
              <a:t>Big plants</a:t>
            </a:r>
          </a:p>
        </p:txBody>
      </p:sp>
      <p:sp>
        <p:nvSpPr>
          <p:cNvPr id="17" name="Textfeld 20">
            <a:extLst>
              <a:ext uri="{FF2B5EF4-FFF2-40B4-BE49-F238E27FC236}">
                <a16:creationId xmlns:a16="http://schemas.microsoft.com/office/drawing/2014/main" id="{2D301FF1-DB47-45CC-A767-C673E8B5DB77}"/>
              </a:ext>
            </a:extLst>
          </p:cNvPr>
          <p:cNvSpPr txBox="1"/>
          <p:nvPr/>
        </p:nvSpPr>
        <p:spPr>
          <a:xfrm>
            <a:off x="226711" y="2181920"/>
            <a:ext cx="2500964" cy="477054"/>
          </a:xfrm>
          <a:prstGeom prst="rect">
            <a:avLst/>
          </a:prstGeom>
          <a:solidFill>
            <a:schemeClr val="bg1"/>
          </a:solidFill>
        </p:spPr>
        <p:txBody>
          <a:bodyPr wrap="square" rtlCol="0">
            <a:spAutoFit/>
          </a:bodyPr>
          <a:lstStyle/>
          <a:p>
            <a:pPr algn="ctr"/>
            <a:r>
              <a:rPr lang="en-US" sz="2500" b="1" dirty="0">
                <a:solidFill>
                  <a:schemeClr val="accent1"/>
                </a:solidFill>
                <a:latin typeface="+mj-lt"/>
              </a:rPr>
              <a:t>Conservative</a:t>
            </a:r>
          </a:p>
        </p:txBody>
      </p:sp>
      <p:sp>
        <p:nvSpPr>
          <p:cNvPr id="18" name="Textfeld 15">
            <a:extLst>
              <a:ext uri="{FF2B5EF4-FFF2-40B4-BE49-F238E27FC236}">
                <a16:creationId xmlns:a16="http://schemas.microsoft.com/office/drawing/2014/main" id="{49027470-6B51-4FB1-8565-1D3A1CFD8581}"/>
              </a:ext>
            </a:extLst>
          </p:cNvPr>
          <p:cNvSpPr txBox="1"/>
          <p:nvPr/>
        </p:nvSpPr>
        <p:spPr>
          <a:xfrm>
            <a:off x="443060" y="5848045"/>
            <a:ext cx="1886293" cy="477054"/>
          </a:xfrm>
          <a:prstGeom prst="rect">
            <a:avLst/>
          </a:prstGeom>
          <a:noFill/>
        </p:spPr>
        <p:txBody>
          <a:bodyPr wrap="square" rtlCol="0">
            <a:spAutoFit/>
          </a:bodyPr>
          <a:lstStyle/>
          <a:p>
            <a:pPr algn="ctr"/>
            <a:r>
              <a:rPr lang="de-DE" sz="2500" dirty="0">
                <a:latin typeface="+mj-lt"/>
              </a:rPr>
              <a:t>Small plants</a:t>
            </a:r>
          </a:p>
        </p:txBody>
      </p:sp>
      <p:sp>
        <p:nvSpPr>
          <p:cNvPr id="19" name="Textfeld 21">
            <a:extLst>
              <a:ext uri="{FF2B5EF4-FFF2-40B4-BE49-F238E27FC236}">
                <a16:creationId xmlns:a16="http://schemas.microsoft.com/office/drawing/2014/main" id="{6F979F28-9D1A-4E62-9CD5-E8F20E596339}"/>
              </a:ext>
            </a:extLst>
          </p:cNvPr>
          <p:cNvSpPr txBox="1"/>
          <p:nvPr/>
        </p:nvSpPr>
        <p:spPr>
          <a:xfrm>
            <a:off x="3847032" y="5879296"/>
            <a:ext cx="2596199" cy="477054"/>
          </a:xfrm>
          <a:prstGeom prst="rect">
            <a:avLst/>
          </a:prstGeom>
          <a:noFill/>
        </p:spPr>
        <p:txBody>
          <a:bodyPr wrap="square" rtlCol="0">
            <a:spAutoFit/>
          </a:bodyPr>
          <a:lstStyle/>
          <a:p>
            <a:pPr algn="ctr"/>
            <a:r>
              <a:rPr lang="en-US" sz="2500" b="1" dirty="0">
                <a:solidFill>
                  <a:srgbClr val="4F7A20"/>
                </a:solidFill>
                <a:latin typeface="+mj-lt"/>
              </a:rPr>
              <a:t>Acquisitive</a:t>
            </a:r>
          </a:p>
        </p:txBody>
      </p:sp>
      <p:sp>
        <p:nvSpPr>
          <p:cNvPr id="20" name="TextBox 19">
            <a:extLst>
              <a:ext uri="{FF2B5EF4-FFF2-40B4-BE49-F238E27FC236}">
                <a16:creationId xmlns:a16="http://schemas.microsoft.com/office/drawing/2014/main" id="{3FCD3AEA-F058-4551-B8C7-B9D85E8CB6AF}"/>
              </a:ext>
            </a:extLst>
          </p:cNvPr>
          <p:cNvSpPr txBox="1"/>
          <p:nvPr/>
        </p:nvSpPr>
        <p:spPr>
          <a:xfrm>
            <a:off x="7036401" y="1989402"/>
            <a:ext cx="3951565" cy="553998"/>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b="1" dirty="0">
                <a:solidFill>
                  <a:schemeClr val="tx1"/>
                </a:solidFill>
              </a:rPr>
              <a:t>Investments strategies</a:t>
            </a:r>
          </a:p>
        </p:txBody>
      </p:sp>
      <p:sp>
        <p:nvSpPr>
          <p:cNvPr id="21" name="TextBox 20">
            <a:extLst>
              <a:ext uri="{FF2B5EF4-FFF2-40B4-BE49-F238E27FC236}">
                <a16:creationId xmlns:a16="http://schemas.microsoft.com/office/drawing/2014/main" id="{A69F42DA-1628-4CB1-B3ED-1793443001FA}"/>
              </a:ext>
            </a:extLst>
          </p:cNvPr>
          <p:cNvSpPr txBox="1"/>
          <p:nvPr/>
        </p:nvSpPr>
        <p:spPr>
          <a:xfrm>
            <a:off x="6443231" y="3068347"/>
            <a:ext cx="4531964" cy="477054"/>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500" b="1" dirty="0">
                <a:solidFill>
                  <a:schemeClr val="accent6"/>
                </a:solidFill>
              </a:rPr>
              <a:t>Fast-return (acquisitive)</a:t>
            </a:r>
          </a:p>
        </p:txBody>
      </p:sp>
      <p:sp>
        <p:nvSpPr>
          <p:cNvPr id="22" name="TextBox 21">
            <a:extLst>
              <a:ext uri="{FF2B5EF4-FFF2-40B4-BE49-F238E27FC236}">
                <a16:creationId xmlns:a16="http://schemas.microsoft.com/office/drawing/2014/main" id="{BEB8C11A-18CD-429B-A8D9-9E697D2937D8}"/>
              </a:ext>
            </a:extLst>
          </p:cNvPr>
          <p:cNvSpPr txBox="1"/>
          <p:nvPr/>
        </p:nvSpPr>
        <p:spPr>
          <a:xfrm>
            <a:off x="6583157" y="2584621"/>
            <a:ext cx="4531964" cy="477054"/>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500" b="1" dirty="0">
                <a:solidFill>
                  <a:schemeClr val="accent5">
                    <a:lumMod val="75000"/>
                  </a:schemeClr>
                </a:solidFill>
              </a:rPr>
              <a:t>Slow-return (conservative)</a:t>
            </a:r>
          </a:p>
        </p:txBody>
      </p:sp>
      <p:sp>
        <p:nvSpPr>
          <p:cNvPr id="28" name="Rectangle 27">
            <a:extLst>
              <a:ext uri="{FF2B5EF4-FFF2-40B4-BE49-F238E27FC236}">
                <a16:creationId xmlns:a16="http://schemas.microsoft.com/office/drawing/2014/main" id="{AB3B8569-346A-431A-B371-D2FF4C29072C}"/>
              </a:ext>
            </a:extLst>
          </p:cNvPr>
          <p:cNvSpPr/>
          <p:nvPr/>
        </p:nvSpPr>
        <p:spPr>
          <a:xfrm>
            <a:off x="9851687" y="5302577"/>
            <a:ext cx="2124941" cy="461665"/>
          </a:xfrm>
          <a:prstGeom prst="rect">
            <a:avLst/>
          </a:prstGeom>
        </p:spPr>
        <p:txBody>
          <a:bodyPr wrap="none">
            <a:spAutoFit/>
          </a:bodyPr>
          <a:lstStyle/>
          <a:p>
            <a:r>
              <a:rPr lang="en-US" sz="2400" b="1" dirty="0">
                <a:ea typeface="Calibri" panose="020F0502020204030204" pitchFamily="34" charset="0"/>
                <a:cs typeface="Times New Roman" panose="02020603050405020304" pitchFamily="18" charset="0"/>
              </a:rPr>
              <a:t>Photosynthesis</a:t>
            </a:r>
            <a:endParaRPr lang="en-US" sz="2400" b="1" dirty="0"/>
          </a:p>
        </p:txBody>
      </p:sp>
      <p:cxnSp>
        <p:nvCxnSpPr>
          <p:cNvPr id="30" name="Straight Arrow Connector 29">
            <a:extLst>
              <a:ext uri="{FF2B5EF4-FFF2-40B4-BE49-F238E27FC236}">
                <a16:creationId xmlns:a16="http://schemas.microsoft.com/office/drawing/2014/main" id="{5529FE94-8D4A-4B19-8EB1-A9204D930765}"/>
              </a:ext>
            </a:extLst>
          </p:cNvPr>
          <p:cNvCxnSpPr>
            <a:cxnSpLocks/>
          </p:cNvCxnSpPr>
          <p:nvPr/>
        </p:nvCxnSpPr>
        <p:spPr>
          <a:xfrm flipV="1">
            <a:off x="9557675" y="5270147"/>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7CACEAC-F941-4BE2-B678-82FC97EAB4BA}"/>
              </a:ext>
            </a:extLst>
          </p:cNvPr>
          <p:cNvSpPr/>
          <p:nvPr/>
        </p:nvSpPr>
        <p:spPr>
          <a:xfrm>
            <a:off x="9851687" y="4603178"/>
            <a:ext cx="1637308" cy="461665"/>
          </a:xfrm>
          <a:prstGeom prst="rect">
            <a:avLst/>
          </a:prstGeom>
        </p:spPr>
        <p:txBody>
          <a:bodyPr wrap="none">
            <a:spAutoFit/>
          </a:bodyPr>
          <a:lstStyle/>
          <a:p>
            <a:r>
              <a:rPr lang="en-US" sz="2400" b="1" dirty="0">
                <a:ea typeface="Calibri" panose="020F0502020204030204" pitchFamily="34" charset="0"/>
                <a:cs typeface="Times New Roman" panose="02020603050405020304" pitchFamily="18" charset="0"/>
              </a:rPr>
              <a:t>Respiration</a:t>
            </a:r>
            <a:endParaRPr lang="en-US" sz="2400" b="1" dirty="0"/>
          </a:p>
        </p:txBody>
      </p:sp>
      <p:cxnSp>
        <p:nvCxnSpPr>
          <p:cNvPr id="33" name="Straight Arrow Connector 32">
            <a:extLst>
              <a:ext uri="{FF2B5EF4-FFF2-40B4-BE49-F238E27FC236}">
                <a16:creationId xmlns:a16="http://schemas.microsoft.com/office/drawing/2014/main" id="{3ED2C385-0032-40C4-9D10-B0A38C1612A7}"/>
              </a:ext>
            </a:extLst>
          </p:cNvPr>
          <p:cNvCxnSpPr>
            <a:cxnSpLocks/>
          </p:cNvCxnSpPr>
          <p:nvPr/>
        </p:nvCxnSpPr>
        <p:spPr>
          <a:xfrm flipV="1">
            <a:off x="9544480" y="4603178"/>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71AA131-734B-49BF-8D4A-8F79F843CD79}"/>
              </a:ext>
            </a:extLst>
          </p:cNvPr>
          <p:cNvSpPr txBox="1"/>
          <p:nvPr/>
        </p:nvSpPr>
        <p:spPr>
          <a:xfrm>
            <a:off x="7181658" y="5007069"/>
            <a:ext cx="2051244" cy="830997"/>
          </a:xfrm>
          <a:prstGeom prst="rect">
            <a:avLst/>
          </a:prstGeom>
          <a:noFill/>
        </p:spPr>
        <p:txBody>
          <a:bodyPr wrap="square" rtlCol="0">
            <a:spAutoFit/>
          </a:bodyPr>
          <a:lstStyle/>
          <a:p>
            <a:r>
              <a:rPr lang="en-US" sz="2400" b="1" dirty="0"/>
              <a:t>Nitrogen concentration </a:t>
            </a:r>
          </a:p>
        </p:txBody>
      </p:sp>
      <p:sp>
        <p:nvSpPr>
          <p:cNvPr id="35" name="TextBox 34">
            <a:extLst>
              <a:ext uri="{FF2B5EF4-FFF2-40B4-BE49-F238E27FC236}">
                <a16:creationId xmlns:a16="http://schemas.microsoft.com/office/drawing/2014/main" id="{B0910A71-68A2-4868-BB88-7663C8D65AA6}"/>
              </a:ext>
            </a:extLst>
          </p:cNvPr>
          <p:cNvSpPr txBox="1"/>
          <p:nvPr/>
        </p:nvSpPr>
        <p:spPr>
          <a:xfrm>
            <a:off x="7185777" y="5967945"/>
            <a:ext cx="1826332" cy="461665"/>
          </a:xfrm>
          <a:prstGeom prst="rect">
            <a:avLst/>
          </a:prstGeom>
          <a:noFill/>
        </p:spPr>
        <p:txBody>
          <a:bodyPr wrap="square" rtlCol="0">
            <a:spAutoFit/>
          </a:bodyPr>
          <a:lstStyle/>
          <a:p>
            <a:r>
              <a:rPr lang="en-US" sz="2400" b="1" dirty="0"/>
              <a:t>Lifespan</a:t>
            </a:r>
          </a:p>
        </p:txBody>
      </p:sp>
      <p:cxnSp>
        <p:nvCxnSpPr>
          <p:cNvPr id="36" name="Straight Arrow Connector 35">
            <a:extLst>
              <a:ext uri="{FF2B5EF4-FFF2-40B4-BE49-F238E27FC236}">
                <a16:creationId xmlns:a16="http://schemas.microsoft.com/office/drawing/2014/main" id="{98BE8AF0-1587-40B2-8BAB-AA529E48C0CF}"/>
              </a:ext>
            </a:extLst>
          </p:cNvPr>
          <p:cNvCxnSpPr>
            <a:cxnSpLocks/>
          </p:cNvCxnSpPr>
          <p:nvPr/>
        </p:nvCxnSpPr>
        <p:spPr>
          <a:xfrm flipV="1">
            <a:off x="7054209" y="5130234"/>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3A9B17-7664-4C6C-9CD0-A1B947C7380D}"/>
              </a:ext>
            </a:extLst>
          </p:cNvPr>
          <p:cNvCxnSpPr>
            <a:cxnSpLocks/>
          </p:cNvCxnSpPr>
          <p:nvPr/>
        </p:nvCxnSpPr>
        <p:spPr>
          <a:xfrm>
            <a:off x="7054209" y="6016131"/>
            <a:ext cx="0" cy="303738"/>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44578DA-5113-4D69-9187-579BA2C5AB17}"/>
              </a:ext>
            </a:extLst>
          </p:cNvPr>
          <p:cNvSpPr txBox="1"/>
          <p:nvPr/>
        </p:nvSpPr>
        <p:spPr>
          <a:xfrm>
            <a:off x="7209724" y="4046193"/>
            <a:ext cx="1847530" cy="830997"/>
          </a:xfrm>
          <a:prstGeom prst="rect">
            <a:avLst/>
          </a:prstGeom>
          <a:noFill/>
        </p:spPr>
        <p:txBody>
          <a:bodyPr wrap="square" rtlCol="0">
            <a:spAutoFit/>
          </a:bodyPr>
          <a:lstStyle/>
          <a:p>
            <a:r>
              <a:rPr lang="en-US" sz="2400" b="1" dirty="0"/>
              <a:t>Leaf construction</a:t>
            </a:r>
          </a:p>
        </p:txBody>
      </p:sp>
      <p:cxnSp>
        <p:nvCxnSpPr>
          <p:cNvPr id="42" name="Straight Arrow Connector 41">
            <a:extLst>
              <a:ext uri="{FF2B5EF4-FFF2-40B4-BE49-F238E27FC236}">
                <a16:creationId xmlns:a16="http://schemas.microsoft.com/office/drawing/2014/main" id="{D5F80039-9169-41F1-B1E1-95F51A6F4D35}"/>
              </a:ext>
            </a:extLst>
          </p:cNvPr>
          <p:cNvCxnSpPr>
            <a:cxnSpLocks/>
          </p:cNvCxnSpPr>
          <p:nvPr/>
        </p:nvCxnSpPr>
        <p:spPr>
          <a:xfrm>
            <a:off x="7054209" y="4199378"/>
            <a:ext cx="0" cy="303738"/>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488139-95BF-4037-B8B0-F55648C90F1B}"/>
              </a:ext>
            </a:extLst>
          </p:cNvPr>
          <p:cNvCxnSpPr>
            <a:cxnSpLocks/>
          </p:cNvCxnSpPr>
          <p:nvPr/>
        </p:nvCxnSpPr>
        <p:spPr>
          <a:xfrm flipV="1">
            <a:off x="6833410" y="5964253"/>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20885EC-6F9C-4E0E-A40D-7563663FD9F2}"/>
              </a:ext>
            </a:extLst>
          </p:cNvPr>
          <p:cNvCxnSpPr>
            <a:cxnSpLocks/>
          </p:cNvCxnSpPr>
          <p:nvPr/>
        </p:nvCxnSpPr>
        <p:spPr>
          <a:xfrm flipV="1">
            <a:off x="6833410" y="4129880"/>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09E19A6-B102-41F8-BE11-415E8B2A3403}"/>
              </a:ext>
            </a:extLst>
          </p:cNvPr>
          <p:cNvCxnSpPr>
            <a:cxnSpLocks/>
          </p:cNvCxnSpPr>
          <p:nvPr/>
        </p:nvCxnSpPr>
        <p:spPr>
          <a:xfrm>
            <a:off x="6833410" y="5163685"/>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AC40CF-7663-4AB6-B06D-8DD4A05C523E}"/>
              </a:ext>
            </a:extLst>
          </p:cNvPr>
          <p:cNvCxnSpPr>
            <a:cxnSpLocks/>
          </p:cNvCxnSpPr>
          <p:nvPr/>
        </p:nvCxnSpPr>
        <p:spPr>
          <a:xfrm>
            <a:off x="9782576" y="5279574"/>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16E1AF9-A31D-4DAB-9239-EB3B42D6C005}"/>
              </a:ext>
            </a:extLst>
          </p:cNvPr>
          <p:cNvCxnSpPr>
            <a:cxnSpLocks/>
          </p:cNvCxnSpPr>
          <p:nvPr/>
        </p:nvCxnSpPr>
        <p:spPr>
          <a:xfrm>
            <a:off x="9727309" y="4633559"/>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450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lstStyle/>
          <a:p>
            <a:r>
              <a:rPr lang="en-US"/>
              <a:t>Functional diversity quantification</a:t>
            </a:r>
            <a:endParaRPr lang="LID4096"/>
          </a:p>
        </p:txBody>
      </p:sp>
      <p:sp>
        <p:nvSpPr>
          <p:cNvPr id="4" name="Rectangle 3">
            <a:extLst>
              <a:ext uri="{FF2B5EF4-FFF2-40B4-BE49-F238E27FC236}">
                <a16:creationId xmlns:a16="http://schemas.microsoft.com/office/drawing/2014/main" id="{7C157FE7-710E-4C59-BA3A-AA8B1D3C2A22}"/>
              </a:ext>
            </a:extLst>
          </p:cNvPr>
          <p:cNvSpPr/>
          <p:nvPr/>
        </p:nvSpPr>
        <p:spPr>
          <a:xfrm>
            <a:off x="6590806" y="6092765"/>
            <a:ext cx="4853885" cy="400110"/>
          </a:xfrm>
          <a:prstGeom prst="rect">
            <a:avLst/>
          </a:prstGeom>
        </p:spPr>
        <p:txBody>
          <a:bodyPr wrap="square">
            <a:spAutoFit/>
          </a:bodyPr>
          <a:lstStyle/>
          <a:p>
            <a:r>
              <a:rPr lang="en-US" sz="2000" dirty="0">
                <a:solidFill>
                  <a:srgbClr val="222222"/>
                </a:solidFill>
                <a:latin typeface="Agency FB" panose="020B0503020202020204" pitchFamily="34" charset="0"/>
              </a:rPr>
              <a:t>Carmona et al 2016. Trends in ecology &amp; evolution.</a:t>
            </a:r>
            <a:endParaRPr lang="LID4096" sz="2000" dirty="0">
              <a:latin typeface="Agency FB" panose="020B0503020202020204" pitchFamily="34" charset="0"/>
            </a:endParaRPr>
          </a:p>
        </p:txBody>
      </p:sp>
      <p:pic>
        <p:nvPicPr>
          <p:cNvPr id="7172" name="Picture 4" descr="https://ars.els-cdn.com/content/image/1-s2.0-S0169534716000458-gr1b1.jpg">
            <a:extLst>
              <a:ext uri="{FF2B5EF4-FFF2-40B4-BE49-F238E27FC236}">
                <a16:creationId xmlns:a16="http://schemas.microsoft.com/office/drawing/2014/main" id="{0E5647AE-7847-4C8A-A925-BD9EED47D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041" b="54292"/>
          <a:stretch/>
        </p:blipFill>
        <p:spPr bwMode="auto">
          <a:xfrm>
            <a:off x="2408876" y="2764813"/>
            <a:ext cx="7374248" cy="24919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67CA4B-2A46-462F-B77E-9E2554B37463}"/>
              </a:ext>
            </a:extLst>
          </p:cNvPr>
          <p:cNvSpPr/>
          <p:nvPr/>
        </p:nvSpPr>
        <p:spPr>
          <a:xfrm>
            <a:off x="1188875" y="1762101"/>
            <a:ext cx="2615203" cy="477054"/>
          </a:xfrm>
          <a:prstGeom prst="rect">
            <a:avLst/>
          </a:prstGeom>
        </p:spPr>
        <p:txBody>
          <a:bodyPr wrap="none">
            <a:spAutoFit/>
          </a:bodyPr>
          <a:lstStyle/>
          <a:p>
            <a:r>
              <a:rPr lang="en-US" sz="2500" dirty="0"/>
              <a:t>Univariate analysis</a:t>
            </a:r>
            <a:endParaRPr lang="LID4096" sz="2500" dirty="0"/>
          </a:p>
        </p:txBody>
      </p:sp>
      <p:sp>
        <p:nvSpPr>
          <p:cNvPr id="5" name="Slide Number Placeholder 4">
            <a:extLst>
              <a:ext uri="{FF2B5EF4-FFF2-40B4-BE49-F238E27FC236}">
                <a16:creationId xmlns:a16="http://schemas.microsoft.com/office/drawing/2014/main" id="{A580DA8D-C2A8-4EAF-9BD8-99F623AEE645}"/>
              </a:ext>
            </a:extLst>
          </p:cNvPr>
          <p:cNvSpPr>
            <a:spLocks noGrp="1"/>
          </p:cNvSpPr>
          <p:nvPr>
            <p:ph type="sldNum" sz="quarter" idx="12"/>
          </p:nvPr>
        </p:nvSpPr>
        <p:spPr/>
        <p:txBody>
          <a:bodyPr/>
          <a:lstStyle/>
          <a:p>
            <a:fld id="{C73C8D7F-9C84-47C4-B132-BAD03B6622AA}" type="slidenum">
              <a:rPr lang="LID4096" smtClean="0"/>
              <a:t>39</a:t>
            </a:fld>
            <a:endParaRPr lang="LID4096"/>
          </a:p>
        </p:txBody>
      </p:sp>
      <p:cxnSp>
        <p:nvCxnSpPr>
          <p:cNvPr id="7" name="Straight Connector 6">
            <a:extLst>
              <a:ext uri="{FF2B5EF4-FFF2-40B4-BE49-F238E27FC236}">
                <a16:creationId xmlns:a16="http://schemas.microsoft.com/office/drawing/2014/main" id="{9C014912-3441-46E8-8098-91A433D7C6B9}"/>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0308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C38B-8FE9-45E0-B3F5-B1683567ADD0}"/>
              </a:ext>
            </a:extLst>
          </p:cNvPr>
          <p:cNvSpPr>
            <a:spLocks noGrp="1"/>
          </p:cNvSpPr>
          <p:nvPr>
            <p:ph type="title"/>
          </p:nvPr>
        </p:nvSpPr>
        <p:spPr/>
        <p:txBody>
          <a:bodyPr/>
          <a:lstStyle/>
          <a:p>
            <a:r>
              <a:rPr lang="en-US" dirty="0"/>
              <a:t>Biodiversity</a:t>
            </a:r>
          </a:p>
        </p:txBody>
      </p:sp>
      <p:sp>
        <p:nvSpPr>
          <p:cNvPr id="4" name="Slide Number Placeholder 3">
            <a:extLst>
              <a:ext uri="{FF2B5EF4-FFF2-40B4-BE49-F238E27FC236}">
                <a16:creationId xmlns:a16="http://schemas.microsoft.com/office/drawing/2014/main" id="{A83EFED3-1EA6-4B17-AC4F-8F7AD713D9B5}"/>
              </a:ext>
            </a:extLst>
          </p:cNvPr>
          <p:cNvSpPr>
            <a:spLocks noGrp="1"/>
          </p:cNvSpPr>
          <p:nvPr>
            <p:ph type="sldNum" sz="quarter" idx="12"/>
          </p:nvPr>
        </p:nvSpPr>
        <p:spPr/>
        <p:txBody>
          <a:bodyPr/>
          <a:lstStyle/>
          <a:p>
            <a:fld id="{C73C8D7F-9C84-47C4-B132-BAD03B6622AA}" type="slidenum">
              <a:rPr lang="LID4096" smtClean="0"/>
              <a:t>4</a:t>
            </a:fld>
            <a:endParaRPr lang="LID4096"/>
          </a:p>
        </p:txBody>
      </p:sp>
      <p:sp>
        <p:nvSpPr>
          <p:cNvPr id="8" name="Content Placeholder 2">
            <a:extLst>
              <a:ext uri="{FF2B5EF4-FFF2-40B4-BE49-F238E27FC236}">
                <a16:creationId xmlns:a16="http://schemas.microsoft.com/office/drawing/2014/main" id="{A6AE9FC2-B420-4BC7-98BF-2AD33493DD14}"/>
              </a:ext>
            </a:extLst>
          </p:cNvPr>
          <p:cNvSpPr txBox="1">
            <a:spLocks/>
          </p:cNvSpPr>
          <p:nvPr/>
        </p:nvSpPr>
        <p:spPr>
          <a:xfrm>
            <a:off x="838200" y="1825625"/>
            <a:ext cx="76200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US" sz="2500" dirty="0"/>
              <a:t>Focus: “</a:t>
            </a:r>
            <a:r>
              <a:rPr lang="en-US" sz="2500" b="1" dirty="0"/>
              <a:t>Functional facet</a:t>
            </a:r>
            <a:r>
              <a:rPr lang="en-US" sz="2500" dirty="0"/>
              <a:t>”</a:t>
            </a:r>
          </a:p>
          <a:p>
            <a:pPr marL="0" indent="0">
              <a:lnSpc>
                <a:spcPct val="160000"/>
              </a:lnSpc>
              <a:buNone/>
            </a:pPr>
            <a:r>
              <a:rPr lang="en-US" sz="2500" dirty="0"/>
              <a:t>Its ecological importance relates to communities and ecosystem dynamics, stability, productivity, nutrient balance. </a:t>
            </a:r>
          </a:p>
        </p:txBody>
      </p:sp>
      <p:pic>
        <p:nvPicPr>
          <p:cNvPr id="9" name="Picture 8">
            <a:extLst>
              <a:ext uri="{FF2B5EF4-FFF2-40B4-BE49-F238E27FC236}">
                <a16:creationId xmlns:a16="http://schemas.microsoft.com/office/drawing/2014/main" id="{9D81280A-4465-4D90-8900-174A0F33DD05}"/>
              </a:ext>
            </a:extLst>
          </p:cNvPr>
          <p:cNvPicPr>
            <a:picLocks noChangeAspect="1"/>
          </p:cNvPicPr>
          <p:nvPr/>
        </p:nvPicPr>
        <p:blipFill rotWithShape="1">
          <a:blip r:embed="rId3"/>
          <a:srcRect t="3197"/>
          <a:stretch/>
        </p:blipFill>
        <p:spPr>
          <a:xfrm>
            <a:off x="9178824" y="1154625"/>
            <a:ext cx="3013176" cy="4548749"/>
          </a:xfrm>
          <a:prstGeom prst="rect">
            <a:avLst/>
          </a:prstGeom>
        </p:spPr>
      </p:pic>
      <p:sp>
        <p:nvSpPr>
          <p:cNvPr id="3" name="Rectangle 2">
            <a:extLst>
              <a:ext uri="{FF2B5EF4-FFF2-40B4-BE49-F238E27FC236}">
                <a16:creationId xmlns:a16="http://schemas.microsoft.com/office/drawing/2014/main" id="{6AED2E2A-C6C0-4A11-B9F9-A77EA4D29F2D}"/>
              </a:ext>
            </a:extLst>
          </p:cNvPr>
          <p:cNvSpPr/>
          <p:nvPr/>
        </p:nvSpPr>
        <p:spPr>
          <a:xfrm>
            <a:off x="7688074" y="5829807"/>
            <a:ext cx="1130438" cy="400110"/>
          </a:xfrm>
          <a:prstGeom prst="rect">
            <a:avLst/>
          </a:prstGeom>
        </p:spPr>
        <p:txBody>
          <a:bodyPr wrap="none">
            <a:spAutoFit/>
          </a:bodyPr>
          <a:lstStyle/>
          <a:p>
            <a:r>
              <a:rPr lang="en-US" sz="2000" dirty="0">
                <a:latin typeface="Agency FB" panose="020B0503020202020204" pitchFamily="34" charset="0"/>
              </a:rPr>
              <a:t>Tilman 2001</a:t>
            </a:r>
          </a:p>
        </p:txBody>
      </p:sp>
    </p:spTree>
    <p:extLst>
      <p:ext uri="{BB962C8B-B14F-4D97-AF65-F5344CB8AC3E}">
        <p14:creationId xmlns:p14="http://schemas.microsoft.com/office/powerpoint/2010/main" val="2664767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90A4-58D2-43A0-BD04-05F808E10E96}"/>
              </a:ext>
            </a:extLst>
          </p:cNvPr>
          <p:cNvSpPr>
            <a:spLocks noGrp="1"/>
          </p:cNvSpPr>
          <p:nvPr>
            <p:ph type="title"/>
          </p:nvPr>
        </p:nvSpPr>
        <p:spPr/>
        <p:txBody>
          <a:bodyPr/>
          <a:lstStyle/>
          <a:p>
            <a:r>
              <a:rPr lang="en-US" dirty="0"/>
              <a:t>Functional diversity quantification</a:t>
            </a:r>
            <a:endParaRPr lang="LID4096" dirty="0"/>
          </a:p>
        </p:txBody>
      </p:sp>
      <p:pic>
        <p:nvPicPr>
          <p:cNvPr id="4" name="Picture 3">
            <a:extLst>
              <a:ext uri="{FF2B5EF4-FFF2-40B4-BE49-F238E27FC236}">
                <a16:creationId xmlns:a16="http://schemas.microsoft.com/office/drawing/2014/main" id="{EA166FBE-360C-45AD-A31C-0D382AAAE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2"/>
          <a:stretch/>
        </p:blipFill>
        <p:spPr bwMode="auto">
          <a:xfrm>
            <a:off x="2404591" y="2247140"/>
            <a:ext cx="6715872" cy="35726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a:extLst>
              <a:ext uri="{FF2B5EF4-FFF2-40B4-BE49-F238E27FC236}">
                <a16:creationId xmlns:a16="http://schemas.microsoft.com/office/drawing/2014/main" id="{46A1528A-AE00-437D-A111-E44F81447585}"/>
              </a:ext>
            </a:extLst>
          </p:cNvPr>
          <p:cNvSpPr/>
          <p:nvPr/>
        </p:nvSpPr>
        <p:spPr>
          <a:xfrm>
            <a:off x="5562600" y="6154321"/>
            <a:ext cx="6096000" cy="677108"/>
          </a:xfrm>
          <a:prstGeom prst="rect">
            <a:avLst/>
          </a:prstGeom>
        </p:spPr>
        <p:txBody>
          <a:bodyPr>
            <a:spAutoFit/>
          </a:bodyPr>
          <a:lstStyle/>
          <a:p>
            <a:r>
              <a:rPr lang="en-US" sz="2000" dirty="0" err="1">
                <a:solidFill>
                  <a:srgbClr val="222222"/>
                </a:solidFill>
                <a:latin typeface="Agency FB" panose="020B0503020202020204" pitchFamily="34" charset="0"/>
              </a:rPr>
              <a:t>Mammola</a:t>
            </a:r>
            <a:r>
              <a:rPr lang="en-US" sz="2000" dirty="0">
                <a:solidFill>
                  <a:srgbClr val="222222"/>
                </a:solidFill>
                <a:latin typeface="Agency FB" panose="020B0503020202020204" pitchFamily="34" charset="0"/>
              </a:rPr>
              <a:t> &amp; Cardoso (2020). Methods in Ecology and Evolution</a:t>
            </a:r>
            <a:endParaRPr lang="LID4096" sz="2000" dirty="0">
              <a:latin typeface="Agency FB" panose="020B0503020202020204" pitchFamily="34" charset="0"/>
            </a:endParaRPr>
          </a:p>
          <a:p>
            <a:endParaRPr lang="LID4096" dirty="0"/>
          </a:p>
        </p:txBody>
      </p:sp>
      <p:sp>
        <p:nvSpPr>
          <p:cNvPr id="6" name="Rectangle 5">
            <a:extLst>
              <a:ext uri="{FF2B5EF4-FFF2-40B4-BE49-F238E27FC236}">
                <a16:creationId xmlns:a16="http://schemas.microsoft.com/office/drawing/2014/main" id="{13980D06-E91F-482C-8099-2B5D265094DC}"/>
              </a:ext>
            </a:extLst>
          </p:cNvPr>
          <p:cNvSpPr/>
          <p:nvPr/>
        </p:nvSpPr>
        <p:spPr>
          <a:xfrm>
            <a:off x="1336792" y="1607432"/>
            <a:ext cx="2865272" cy="477054"/>
          </a:xfrm>
          <a:prstGeom prst="rect">
            <a:avLst/>
          </a:prstGeom>
        </p:spPr>
        <p:txBody>
          <a:bodyPr wrap="none">
            <a:spAutoFit/>
          </a:bodyPr>
          <a:lstStyle/>
          <a:p>
            <a:r>
              <a:rPr lang="en-US" sz="2500" dirty="0"/>
              <a:t>Multivariate analysis</a:t>
            </a:r>
            <a:endParaRPr lang="LID4096" sz="2500" dirty="0"/>
          </a:p>
        </p:txBody>
      </p:sp>
      <p:sp>
        <p:nvSpPr>
          <p:cNvPr id="3" name="Slide Number Placeholder 2">
            <a:extLst>
              <a:ext uri="{FF2B5EF4-FFF2-40B4-BE49-F238E27FC236}">
                <a16:creationId xmlns:a16="http://schemas.microsoft.com/office/drawing/2014/main" id="{58332C9B-D3FA-4EA6-AD0C-57CDBADA6A7C}"/>
              </a:ext>
            </a:extLst>
          </p:cNvPr>
          <p:cNvSpPr>
            <a:spLocks noGrp="1"/>
          </p:cNvSpPr>
          <p:nvPr>
            <p:ph type="sldNum" sz="quarter" idx="12"/>
          </p:nvPr>
        </p:nvSpPr>
        <p:spPr/>
        <p:txBody>
          <a:bodyPr/>
          <a:lstStyle/>
          <a:p>
            <a:fld id="{C73C8D7F-9C84-47C4-B132-BAD03B6622AA}" type="slidenum">
              <a:rPr lang="LID4096" smtClean="0"/>
              <a:t>40</a:t>
            </a:fld>
            <a:endParaRPr lang="LID4096"/>
          </a:p>
        </p:txBody>
      </p:sp>
      <p:cxnSp>
        <p:nvCxnSpPr>
          <p:cNvPr id="7" name="Straight Connector 6">
            <a:extLst>
              <a:ext uri="{FF2B5EF4-FFF2-40B4-BE49-F238E27FC236}">
                <a16:creationId xmlns:a16="http://schemas.microsoft.com/office/drawing/2014/main" id="{6F938527-6B77-49B0-9A87-C1D780230D4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58847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sp>
        <p:nvSpPr>
          <p:cNvPr id="3" name="Content Placeholder 2">
            <a:extLst>
              <a:ext uri="{FF2B5EF4-FFF2-40B4-BE49-F238E27FC236}">
                <a16:creationId xmlns:a16="http://schemas.microsoft.com/office/drawing/2014/main" id="{33A83F50-C3EF-4DF5-92B6-4A83A1EB8A3E}"/>
              </a:ext>
            </a:extLst>
          </p:cNvPr>
          <p:cNvSpPr>
            <a:spLocks noGrp="1"/>
          </p:cNvSpPr>
          <p:nvPr>
            <p:ph idx="1"/>
          </p:nvPr>
        </p:nvSpPr>
        <p:spPr>
          <a:xfrm>
            <a:off x="528835" y="2039937"/>
            <a:ext cx="5073133" cy="4351338"/>
          </a:xfrm>
        </p:spPr>
        <p:txBody>
          <a:bodyPr>
            <a:normAutofit/>
          </a:bodyPr>
          <a:lstStyle/>
          <a:p>
            <a:pPr marL="0" indent="0">
              <a:lnSpc>
                <a:spcPct val="150000"/>
              </a:lnSpc>
              <a:buNone/>
            </a:pPr>
            <a:r>
              <a:rPr lang="en-US" sz="2400" b="1" dirty="0">
                <a:solidFill>
                  <a:schemeClr val="accent6"/>
                </a:solidFill>
              </a:rPr>
              <a:t>Functional richness</a:t>
            </a:r>
            <a:r>
              <a:rPr lang="en-US" sz="2400" dirty="0">
                <a:solidFill>
                  <a:schemeClr val="accent6"/>
                </a:solidFill>
              </a:rPr>
              <a:t>: </a:t>
            </a:r>
            <a:r>
              <a:rPr lang="en-US" sz="2400" dirty="0"/>
              <a:t>total volume</a:t>
            </a:r>
            <a:r>
              <a:rPr lang="de-DE" sz="2400" dirty="0"/>
              <a:t> </a:t>
            </a:r>
            <a:r>
              <a:rPr lang="de-DE" sz="2400" dirty="0" err="1"/>
              <a:t>of</a:t>
            </a:r>
            <a:r>
              <a:rPr lang="de-DE" sz="2400" dirty="0"/>
              <a:t> </a:t>
            </a:r>
            <a:r>
              <a:rPr lang="en-US" sz="2400" dirty="0"/>
              <a:t>trait</a:t>
            </a:r>
            <a:r>
              <a:rPr lang="de-DE" sz="2400" dirty="0"/>
              <a:t> </a:t>
            </a:r>
            <a:r>
              <a:rPr lang="de-DE" sz="2400" dirty="0" err="1"/>
              <a:t>space</a:t>
            </a:r>
            <a:r>
              <a:rPr lang="de-DE" sz="2400" dirty="0"/>
              <a:t> </a:t>
            </a:r>
            <a:r>
              <a:rPr lang="en-US" sz="2400" dirty="0"/>
              <a:t>occupied by the species present </a:t>
            </a:r>
            <a:r>
              <a:rPr lang="de-DE" sz="2400" dirty="0"/>
              <a:t>in a </a:t>
            </a:r>
            <a:r>
              <a:rPr lang="en-US" sz="2400" dirty="0"/>
              <a:t>community</a:t>
            </a:r>
            <a:r>
              <a:rPr lang="de-DE" sz="2400" dirty="0"/>
              <a:t>.</a:t>
            </a:r>
            <a:endParaRPr lang="en-US" sz="2400" dirty="0"/>
          </a:p>
          <a:p>
            <a:pPr lvl="1">
              <a:lnSpc>
                <a:spcPct val="150000"/>
              </a:lnSpc>
              <a:spcAft>
                <a:spcPts val="1800"/>
              </a:spcAft>
            </a:pPr>
            <a:r>
              <a:rPr lang="de-DE" dirty="0"/>
              <a:t>„</a:t>
            </a:r>
            <a:r>
              <a:rPr lang="de-DE" dirty="0" err="1"/>
              <a:t>Convex</a:t>
            </a:r>
            <a:r>
              <a:rPr lang="de-DE" dirty="0"/>
              <a:t> </a:t>
            </a:r>
            <a:r>
              <a:rPr lang="de-DE" dirty="0" err="1"/>
              <a:t>hull</a:t>
            </a:r>
            <a:r>
              <a:rPr lang="de-DE" dirty="0"/>
              <a:t> </a:t>
            </a:r>
            <a:r>
              <a:rPr lang="de-DE" dirty="0" err="1"/>
              <a:t>volume</a:t>
            </a:r>
            <a:r>
              <a:rPr lang="de-DE" dirty="0"/>
              <a:t>“</a:t>
            </a:r>
          </a:p>
          <a:p>
            <a:pPr lvl="1">
              <a:lnSpc>
                <a:spcPct val="150000"/>
              </a:lnSpc>
              <a:spcAft>
                <a:spcPts val="1800"/>
              </a:spcAft>
            </a:pPr>
            <a:r>
              <a:rPr lang="de-DE" dirty="0"/>
              <a:t>„H</a:t>
            </a:r>
            <a:r>
              <a:rPr lang="en-US" dirty="0"/>
              <a:t>y</a:t>
            </a:r>
            <a:r>
              <a:rPr lang="de-DE" dirty="0" err="1"/>
              <a:t>pervolume</a:t>
            </a:r>
            <a:r>
              <a:rPr lang="de-DE" dirty="0"/>
              <a:t>“</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826" t="5975" b="72309"/>
          <a:stretch/>
        </p:blipFill>
        <p:spPr>
          <a:xfrm>
            <a:off x="6095999" y="2716945"/>
            <a:ext cx="5734051" cy="1865216"/>
          </a:xfrm>
          <a:prstGeom prst="rect">
            <a:avLst/>
          </a:prstGeom>
        </p:spPr>
      </p:pic>
      <p:sp>
        <p:nvSpPr>
          <p:cNvPr id="6" name="Rectangle 5">
            <a:extLst>
              <a:ext uri="{FF2B5EF4-FFF2-40B4-BE49-F238E27FC236}">
                <a16:creationId xmlns:a16="http://schemas.microsoft.com/office/drawing/2014/main" id="{34E01662-E757-4E0B-A9F0-D16D42D4A435}"/>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
        <p:nvSpPr>
          <p:cNvPr id="4" name="Rectangle 3">
            <a:extLst>
              <a:ext uri="{FF2B5EF4-FFF2-40B4-BE49-F238E27FC236}">
                <a16:creationId xmlns:a16="http://schemas.microsoft.com/office/drawing/2014/main" id="{64BC0EE1-3529-4DF4-B66E-B1C83FFAF8A5}"/>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7" name="Rectangle 6">
            <a:extLst>
              <a:ext uri="{FF2B5EF4-FFF2-40B4-BE49-F238E27FC236}">
                <a16:creationId xmlns:a16="http://schemas.microsoft.com/office/drawing/2014/main" id="{6F863AF9-A683-406B-A6EC-AEDA61496376}"/>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8" name="Rectangle 7">
            <a:extLst>
              <a:ext uri="{FF2B5EF4-FFF2-40B4-BE49-F238E27FC236}">
                <a16:creationId xmlns:a16="http://schemas.microsoft.com/office/drawing/2014/main" id="{737F33D7-4A2B-4856-B912-CDB670EC1E72}"/>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DCCDBD14-B7B2-40CC-A315-52199203AD09}"/>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E0C6F071-90BB-41B9-97B5-5637354E74BE}"/>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9" name="Slide Number Placeholder 8">
            <a:extLst>
              <a:ext uri="{FF2B5EF4-FFF2-40B4-BE49-F238E27FC236}">
                <a16:creationId xmlns:a16="http://schemas.microsoft.com/office/drawing/2014/main" id="{4A14C3CD-C3F7-49C3-A819-B5340D079913}"/>
              </a:ext>
            </a:extLst>
          </p:cNvPr>
          <p:cNvSpPr>
            <a:spLocks noGrp="1"/>
          </p:cNvSpPr>
          <p:nvPr>
            <p:ph type="sldNum" sz="quarter" idx="12"/>
          </p:nvPr>
        </p:nvSpPr>
        <p:spPr/>
        <p:txBody>
          <a:bodyPr/>
          <a:lstStyle/>
          <a:p>
            <a:fld id="{C73C8D7F-9C84-47C4-B132-BAD03B6622AA}" type="slidenum">
              <a:rPr lang="LID4096" smtClean="0"/>
              <a:t>41</a:t>
            </a:fld>
            <a:endParaRPr lang="LID4096"/>
          </a:p>
        </p:txBody>
      </p:sp>
      <p:cxnSp>
        <p:nvCxnSpPr>
          <p:cNvPr id="12" name="Straight Connector 11">
            <a:extLst>
              <a:ext uri="{FF2B5EF4-FFF2-40B4-BE49-F238E27FC236}">
                <a16:creationId xmlns:a16="http://schemas.microsoft.com/office/drawing/2014/main" id="{86ED22CB-7B3F-4A0E-8334-A0CBAEE0E55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66522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286" t="27907" r="8650" b="49388"/>
          <a:stretch/>
        </p:blipFill>
        <p:spPr>
          <a:xfrm>
            <a:off x="6084053" y="2679732"/>
            <a:ext cx="5181600" cy="1950115"/>
          </a:xfrm>
          <a:prstGeom prst="rect">
            <a:avLst/>
          </a:prstGeom>
        </p:spPr>
      </p:pic>
      <p:sp>
        <p:nvSpPr>
          <p:cNvPr id="7" name="Rectangle 6">
            <a:extLst>
              <a:ext uri="{FF2B5EF4-FFF2-40B4-BE49-F238E27FC236}">
                <a16:creationId xmlns:a16="http://schemas.microsoft.com/office/drawing/2014/main" id="{17152BC9-58AC-4FA4-9B1F-93769E224A0D}"/>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8" name="Rectangle 7">
            <a:extLst>
              <a:ext uri="{FF2B5EF4-FFF2-40B4-BE49-F238E27FC236}">
                <a16:creationId xmlns:a16="http://schemas.microsoft.com/office/drawing/2014/main" id="{06492E49-DEAD-42AD-8382-013847C68BBB}"/>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9" name="Rectangle 8">
            <a:extLst>
              <a:ext uri="{FF2B5EF4-FFF2-40B4-BE49-F238E27FC236}">
                <a16:creationId xmlns:a16="http://schemas.microsoft.com/office/drawing/2014/main" id="{9601013E-D6B1-46D7-9F24-7307CA429DE8}"/>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C4480460-A81A-4FD9-806D-B02620D33A42}"/>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6AB4AC84-66BC-4C6C-9B65-EECCAE358BD0}"/>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2" name="Rectangle 11">
            <a:extLst>
              <a:ext uri="{FF2B5EF4-FFF2-40B4-BE49-F238E27FC236}">
                <a16:creationId xmlns:a16="http://schemas.microsoft.com/office/drawing/2014/main" id="{F02D5593-AFC8-4EAB-A0FE-C561E2D7CEBD}"/>
              </a:ext>
            </a:extLst>
          </p:cNvPr>
          <p:cNvSpPr/>
          <p:nvPr/>
        </p:nvSpPr>
        <p:spPr>
          <a:xfrm>
            <a:off x="11220898" y="2679732"/>
            <a:ext cx="603050" cy="369332"/>
          </a:xfrm>
          <a:prstGeom prst="rect">
            <a:avLst/>
          </a:prstGeom>
        </p:spPr>
        <p:txBody>
          <a:bodyPr wrap="none">
            <a:spAutoFit/>
          </a:bodyPr>
          <a:lstStyle/>
          <a:p>
            <a:r>
              <a:rPr lang="de-DE" dirty="0">
                <a:latin typeface="Proxima Nova Semibold" panose="020B0604020202020204" charset="0"/>
              </a:rPr>
              <a:t>a&lt;b</a:t>
            </a:r>
            <a:endParaRPr lang="LID4096" dirty="0"/>
          </a:p>
        </p:txBody>
      </p:sp>
      <p:sp>
        <p:nvSpPr>
          <p:cNvPr id="13" name="Content Placeholder 2">
            <a:extLst>
              <a:ext uri="{FF2B5EF4-FFF2-40B4-BE49-F238E27FC236}">
                <a16:creationId xmlns:a16="http://schemas.microsoft.com/office/drawing/2014/main" id="{6C7337E6-3E7D-44AF-9B61-E8F0FF8003A0}"/>
              </a:ext>
            </a:extLst>
          </p:cNvPr>
          <p:cNvSpPr txBox="1">
            <a:spLocks/>
          </p:cNvSpPr>
          <p:nvPr/>
        </p:nvSpPr>
        <p:spPr>
          <a:xfrm>
            <a:off x="528835" y="2039937"/>
            <a:ext cx="507313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chemeClr val="accent6"/>
                </a:solidFill>
              </a:rPr>
              <a:t>Functional evenness</a:t>
            </a:r>
            <a:r>
              <a:rPr lang="en-US" sz="2400" dirty="0">
                <a:solidFill>
                  <a:schemeClr val="accent6"/>
                </a:solidFill>
              </a:rPr>
              <a:t>: </a:t>
            </a:r>
            <a:r>
              <a:rPr lang="en-US" sz="2400" dirty="0"/>
              <a:t>how regular </a:t>
            </a:r>
            <a:r>
              <a:rPr lang="de-DE" sz="2400" dirty="0" err="1"/>
              <a:t>the</a:t>
            </a:r>
            <a:r>
              <a:rPr lang="de-DE" sz="2400" dirty="0"/>
              <a:t> </a:t>
            </a:r>
            <a:r>
              <a:rPr lang="en-US" sz="2400" dirty="0"/>
              <a:t>distribution of species abundances in traits space is</a:t>
            </a:r>
            <a:r>
              <a:rPr lang="de-DE" sz="2400" dirty="0"/>
              <a:t>.</a:t>
            </a:r>
            <a:endParaRPr lang="en-US" sz="2400" dirty="0"/>
          </a:p>
        </p:txBody>
      </p:sp>
      <p:sp>
        <p:nvSpPr>
          <p:cNvPr id="3" name="Slide Number Placeholder 2">
            <a:extLst>
              <a:ext uri="{FF2B5EF4-FFF2-40B4-BE49-F238E27FC236}">
                <a16:creationId xmlns:a16="http://schemas.microsoft.com/office/drawing/2014/main" id="{53764155-7DE7-4700-A635-3BA86F61023E}"/>
              </a:ext>
            </a:extLst>
          </p:cNvPr>
          <p:cNvSpPr>
            <a:spLocks noGrp="1"/>
          </p:cNvSpPr>
          <p:nvPr>
            <p:ph type="sldNum" sz="quarter" idx="12"/>
          </p:nvPr>
        </p:nvSpPr>
        <p:spPr/>
        <p:txBody>
          <a:bodyPr/>
          <a:lstStyle/>
          <a:p>
            <a:fld id="{C73C8D7F-9C84-47C4-B132-BAD03B6622AA}" type="slidenum">
              <a:rPr lang="LID4096" smtClean="0"/>
              <a:t>42</a:t>
            </a:fld>
            <a:endParaRPr lang="LID4096"/>
          </a:p>
        </p:txBody>
      </p:sp>
      <p:cxnSp>
        <p:nvCxnSpPr>
          <p:cNvPr id="15" name="Straight Connector 14">
            <a:extLst>
              <a:ext uri="{FF2B5EF4-FFF2-40B4-BE49-F238E27FC236}">
                <a16:creationId xmlns:a16="http://schemas.microsoft.com/office/drawing/2014/main" id="{82A1A857-2B29-4453-959A-858D913601E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230292BD-7834-41B7-BF6A-623885131602}"/>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Tree>
    <p:extLst>
      <p:ext uri="{BB962C8B-B14F-4D97-AF65-F5344CB8AC3E}">
        <p14:creationId xmlns:p14="http://schemas.microsoft.com/office/powerpoint/2010/main" val="1859490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159" t="73376" r="8984" b="3953"/>
          <a:stretch/>
        </p:blipFill>
        <p:spPr>
          <a:xfrm>
            <a:off x="6084053" y="2682756"/>
            <a:ext cx="5167489" cy="1947091"/>
          </a:xfrm>
          <a:prstGeom prst="rect">
            <a:avLst/>
          </a:prstGeom>
        </p:spPr>
      </p:pic>
      <p:sp>
        <p:nvSpPr>
          <p:cNvPr id="7" name="Rectangle 6">
            <a:extLst>
              <a:ext uri="{FF2B5EF4-FFF2-40B4-BE49-F238E27FC236}">
                <a16:creationId xmlns:a16="http://schemas.microsoft.com/office/drawing/2014/main" id="{57D127A6-721C-4F28-9982-FAB45D547CFE}"/>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8" name="Rectangle 7">
            <a:extLst>
              <a:ext uri="{FF2B5EF4-FFF2-40B4-BE49-F238E27FC236}">
                <a16:creationId xmlns:a16="http://schemas.microsoft.com/office/drawing/2014/main" id="{7CB4ACF1-9020-4F65-B266-CCAB253AD06B}"/>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9" name="Rectangle 8">
            <a:extLst>
              <a:ext uri="{FF2B5EF4-FFF2-40B4-BE49-F238E27FC236}">
                <a16:creationId xmlns:a16="http://schemas.microsoft.com/office/drawing/2014/main" id="{F97B26AC-8448-4F7A-918E-4C623F11C21D}"/>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1AE3C83A-2032-42DE-93BC-571BB26E8E1C}"/>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F621E2CD-DD77-424D-8002-A099FA679966}"/>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2" name="Rectangle 11">
            <a:extLst>
              <a:ext uri="{FF2B5EF4-FFF2-40B4-BE49-F238E27FC236}">
                <a16:creationId xmlns:a16="http://schemas.microsoft.com/office/drawing/2014/main" id="{0EBD01E8-4DA6-4E87-A645-2E22E76231B2}"/>
              </a:ext>
            </a:extLst>
          </p:cNvPr>
          <p:cNvSpPr/>
          <p:nvPr/>
        </p:nvSpPr>
        <p:spPr>
          <a:xfrm>
            <a:off x="11220898" y="2679732"/>
            <a:ext cx="603050" cy="369332"/>
          </a:xfrm>
          <a:prstGeom prst="rect">
            <a:avLst/>
          </a:prstGeom>
        </p:spPr>
        <p:txBody>
          <a:bodyPr wrap="none">
            <a:spAutoFit/>
          </a:bodyPr>
          <a:lstStyle/>
          <a:p>
            <a:r>
              <a:rPr lang="de-DE" dirty="0">
                <a:latin typeface="Proxima Nova Semibold" panose="020B0604020202020204" charset="0"/>
              </a:rPr>
              <a:t>a&lt;b</a:t>
            </a:r>
            <a:endParaRPr lang="LID4096" dirty="0"/>
          </a:p>
        </p:txBody>
      </p:sp>
      <p:sp>
        <p:nvSpPr>
          <p:cNvPr id="13" name="Content Placeholder 2">
            <a:extLst>
              <a:ext uri="{FF2B5EF4-FFF2-40B4-BE49-F238E27FC236}">
                <a16:creationId xmlns:a16="http://schemas.microsoft.com/office/drawing/2014/main" id="{D6F92C2A-EC73-4047-A9F8-5586AC2E268E}"/>
              </a:ext>
            </a:extLst>
          </p:cNvPr>
          <p:cNvSpPr txBox="1">
            <a:spLocks/>
          </p:cNvSpPr>
          <p:nvPr/>
        </p:nvSpPr>
        <p:spPr>
          <a:xfrm>
            <a:off x="528835" y="2039937"/>
            <a:ext cx="5073133"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1800"/>
              </a:spcAft>
              <a:buNone/>
            </a:pPr>
            <a:r>
              <a:rPr lang="en-US" sz="2400" b="1" dirty="0">
                <a:solidFill>
                  <a:schemeClr val="accent6"/>
                </a:solidFill>
              </a:rPr>
              <a:t>Functional dispersion</a:t>
            </a:r>
            <a:r>
              <a:rPr lang="en-US" sz="2400" dirty="0">
                <a:solidFill>
                  <a:schemeClr val="accent6"/>
                </a:solidFill>
              </a:rPr>
              <a:t>: </a:t>
            </a:r>
            <a:r>
              <a:rPr lang="de-DE" sz="2400" dirty="0" err="1"/>
              <a:t>position</a:t>
            </a:r>
            <a:r>
              <a:rPr lang="de-DE" sz="2400" dirty="0"/>
              <a:t> </a:t>
            </a:r>
            <a:r>
              <a:rPr lang="de-DE" sz="2400" dirty="0" err="1"/>
              <a:t>of</a:t>
            </a:r>
            <a:r>
              <a:rPr lang="de-DE" sz="2400" dirty="0"/>
              <a:t> </a:t>
            </a:r>
            <a:r>
              <a:rPr lang="de-DE" sz="2400" dirty="0" err="1"/>
              <a:t>species</a:t>
            </a:r>
            <a:r>
              <a:rPr lang="de-DE" sz="2400" dirty="0"/>
              <a:t> relative </a:t>
            </a:r>
            <a:r>
              <a:rPr lang="de-DE" sz="2400" dirty="0" err="1"/>
              <a:t>to</a:t>
            </a:r>
            <a:r>
              <a:rPr lang="de-DE" sz="2400" dirty="0"/>
              <a:t> </a:t>
            </a:r>
            <a:r>
              <a:rPr lang="de-DE" sz="2400" dirty="0" err="1"/>
              <a:t>center</a:t>
            </a:r>
            <a:r>
              <a:rPr lang="de-DE" sz="2400" dirty="0"/>
              <a:t> </a:t>
            </a:r>
            <a:r>
              <a:rPr lang="de-DE" sz="2400" dirty="0" err="1"/>
              <a:t>of</a:t>
            </a:r>
            <a:r>
              <a:rPr lang="de-DE" sz="2400" dirty="0"/>
              <a:t> </a:t>
            </a:r>
            <a:r>
              <a:rPr lang="de-DE" sz="2400" dirty="0" err="1"/>
              <a:t>trait</a:t>
            </a:r>
            <a:r>
              <a:rPr lang="de-DE" sz="2400" dirty="0"/>
              <a:t> </a:t>
            </a:r>
            <a:r>
              <a:rPr lang="de-DE" sz="2400" dirty="0" err="1"/>
              <a:t>space</a:t>
            </a:r>
            <a:r>
              <a:rPr lang="de-DE" sz="2400" dirty="0"/>
              <a:t>.</a:t>
            </a:r>
            <a:r>
              <a:rPr lang="en-US" sz="2400" dirty="0">
                <a:solidFill>
                  <a:schemeClr val="bg1">
                    <a:lumMod val="85000"/>
                  </a:schemeClr>
                </a:solidFill>
              </a:rPr>
              <a:t> </a:t>
            </a:r>
          </a:p>
          <a:p>
            <a:pPr>
              <a:lnSpc>
                <a:spcPct val="150000"/>
              </a:lnSpc>
              <a:spcAft>
                <a:spcPts val="1800"/>
              </a:spcAft>
            </a:pPr>
            <a:r>
              <a:rPr lang="en-US" sz="2400" dirty="0"/>
              <a:t>Mean distance to centroid</a:t>
            </a:r>
          </a:p>
          <a:p>
            <a:pPr>
              <a:lnSpc>
                <a:spcPct val="150000"/>
              </a:lnSpc>
              <a:spcAft>
                <a:spcPts val="1800"/>
              </a:spcAft>
            </a:pPr>
            <a:r>
              <a:rPr lang="de-DE" sz="2400" dirty="0" err="1"/>
              <a:t>Centroid</a:t>
            </a:r>
            <a:r>
              <a:rPr lang="de-DE" sz="2400" dirty="0"/>
              <a:t> </a:t>
            </a:r>
            <a:r>
              <a:rPr lang="de-DE" sz="2400" dirty="0" err="1"/>
              <a:t>depends</a:t>
            </a:r>
            <a:r>
              <a:rPr lang="de-DE" sz="2400" dirty="0"/>
              <a:t> on </a:t>
            </a:r>
            <a:r>
              <a:rPr lang="de-DE" sz="2400" dirty="0" err="1"/>
              <a:t>species</a:t>
            </a:r>
            <a:r>
              <a:rPr lang="de-DE" sz="2400" dirty="0"/>
              <a:t> </a:t>
            </a:r>
            <a:r>
              <a:rPr lang="de-DE" sz="2400" dirty="0" err="1"/>
              <a:t>abundance</a:t>
            </a:r>
            <a:r>
              <a:rPr lang="de-DE" sz="2400" dirty="0"/>
              <a:t>. Abundant </a:t>
            </a:r>
            <a:r>
              <a:rPr lang="de-DE" sz="2400" dirty="0" err="1"/>
              <a:t>species</a:t>
            </a:r>
            <a:r>
              <a:rPr lang="de-DE" sz="2400" dirty="0"/>
              <a:t> </a:t>
            </a:r>
            <a:r>
              <a:rPr lang="de-DE" sz="2400" dirty="0" err="1"/>
              <a:t>have</a:t>
            </a:r>
            <a:r>
              <a:rPr lang="de-DE" sz="2400" dirty="0"/>
              <a:t> </a:t>
            </a:r>
            <a:r>
              <a:rPr lang="de-DE" sz="2400" dirty="0" err="1"/>
              <a:t>higher</a:t>
            </a:r>
            <a:r>
              <a:rPr lang="de-DE" sz="2400" dirty="0"/>
              <a:t> </a:t>
            </a:r>
            <a:r>
              <a:rPr lang="de-DE" sz="2400" dirty="0" err="1"/>
              <a:t>weight</a:t>
            </a:r>
            <a:r>
              <a:rPr lang="de-DE" sz="2400" dirty="0"/>
              <a:t> </a:t>
            </a:r>
            <a:endParaRPr lang="en-US" sz="2400" dirty="0"/>
          </a:p>
          <a:p>
            <a:pPr marL="0" indent="0">
              <a:lnSpc>
                <a:spcPct val="150000"/>
              </a:lnSpc>
              <a:buNone/>
            </a:pPr>
            <a:endParaRPr lang="en-US" sz="2400" dirty="0"/>
          </a:p>
        </p:txBody>
      </p:sp>
      <p:sp>
        <p:nvSpPr>
          <p:cNvPr id="3" name="Slide Number Placeholder 2">
            <a:extLst>
              <a:ext uri="{FF2B5EF4-FFF2-40B4-BE49-F238E27FC236}">
                <a16:creationId xmlns:a16="http://schemas.microsoft.com/office/drawing/2014/main" id="{18CA284F-6B7C-47BA-8F0E-A1A5D5BF4337}"/>
              </a:ext>
            </a:extLst>
          </p:cNvPr>
          <p:cNvSpPr>
            <a:spLocks noGrp="1"/>
          </p:cNvSpPr>
          <p:nvPr>
            <p:ph type="sldNum" sz="quarter" idx="12"/>
          </p:nvPr>
        </p:nvSpPr>
        <p:spPr/>
        <p:txBody>
          <a:bodyPr/>
          <a:lstStyle/>
          <a:p>
            <a:fld id="{C73C8D7F-9C84-47C4-B132-BAD03B6622AA}" type="slidenum">
              <a:rPr lang="LID4096" smtClean="0"/>
              <a:t>43</a:t>
            </a:fld>
            <a:endParaRPr lang="LID4096"/>
          </a:p>
        </p:txBody>
      </p:sp>
      <p:cxnSp>
        <p:nvCxnSpPr>
          <p:cNvPr id="15" name="Straight Connector 14">
            <a:extLst>
              <a:ext uri="{FF2B5EF4-FFF2-40B4-BE49-F238E27FC236}">
                <a16:creationId xmlns:a16="http://schemas.microsoft.com/office/drawing/2014/main" id="{D4C4AF23-DA64-4800-BF2D-6D7CAFBC546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840B0080-8B47-4590-AB12-111515AB3F3D}"/>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Tree>
    <p:extLst>
      <p:ext uri="{BB962C8B-B14F-4D97-AF65-F5344CB8AC3E}">
        <p14:creationId xmlns:p14="http://schemas.microsoft.com/office/powerpoint/2010/main" val="1852177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AFF3D-EB75-4E92-997F-2AAAC0492171}"/>
              </a:ext>
            </a:extLst>
          </p:cNvPr>
          <p:cNvSpPr>
            <a:spLocks noGrp="1"/>
          </p:cNvSpPr>
          <p:nvPr>
            <p:ph type="title"/>
          </p:nvPr>
        </p:nvSpPr>
        <p:spPr/>
        <p:txBody>
          <a:bodyPr>
            <a:normAutofit/>
          </a:bodyPr>
          <a:lstStyle/>
          <a:p>
            <a:r>
              <a:rPr lang="en-US" sz="3600" dirty="0"/>
              <a:t>Long-distance and inter-island dispersal drive functional divergence of an oceanic island flora</a:t>
            </a:r>
          </a:p>
        </p:txBody>
      </p:sp>
      <p:sp>
        <p:nvSpPr>
          <p:cNvPr id="4" name="Slide Number Placeholder 3">
            <a:extLst>
              <a:ext uri="{FF2B5EF4-FFF2-40B4-BE49-F238E27FC236}">
                <a16:creationId xmlns:a16="http://schemas.microsoft.com/office/drawing/2014/main" id="{8D403410-4A12-4FDE-88AD-B9960AD0698F}"/>
              </a:ext>
            </a:extLst>
          </p:cNvPr>
          <p:cNvSpPr>
            <a:spLocks noGrp="1"/>
          </p:cNvSpPr>
          <p:nvPr>
            <p:ph type="sldNum" sz="quarter" idx="12"/>
          </p:nvPr>
        </p:nvSpPr>
        <p:spPr/>
        <p:txBody>
          <a:bodyPr/>
          <a:lstStyle/>
          <a:p>
            <a:fld id="{C73C8D7F-9C84-47C4-B132-BAD03B6622AA}" type="slidenum">
              <a:rPr lang="LID4096" smtClean="0"/>
              <a:t>44</a:t>
            </a:fld>
            <a:endParaRPr lang="LID4096"/>
          </a:p>
        </p:txBody>
      </p:sp>
      <p:sp>
        <p:nvSpPr>
          <p:cNvPr id="113" name="Rectangle 112">
            <a:extLst>
              <a:ext uri="{FF2B5EF4-FFF2-40B4-BE49-F238E27FC236}">
                <a16:creationId xmlns:a16="http://schemas.microsoft.com/office/drawing/2014/main" id="{56A2DDAF-329E-4C97-A01B-D9240861E094}"/>
              </a:ext>
            </a:extLst>
          </p:cNvPr>
          <p:cNvSpPr/>
          <p:nvPr/>
        </p:nvSpPr>
        <p:spPr>
          <a:xfrm>
            <a:off x="7736233" y="6156291"/>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Barajas-Barbosa et al. in prep.</a:t>
            </a:r>
            <a:endParaRPr lang="LID4096" sz="2000" dirty="0">
              <a:latin typeface="Agency FB" panose="020B0503020202020204" pitchFamily="34" charset="0"/>
            </a:endParaRPr>
          </a:p>
        </p:txBody>
      </p:sp>
      <p:cxnSp>
        <p:nvCxnSpPr>
          <p:cNvPr id="114" name="Straight Connector 113">
            <a:extLst>
              <a:ext uri="{FF2B5EF4-FFF2-40B4-BE49-F238E27FC236}">
                <a16:creationId xmlns:a16="http://schemas.microsoft.com/office/drawing/2014/main" id="{B5E8CEE3-2514-4BD5-AF0D-DF3E938F276F}"/>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3" name="Picture 2">
            <a:extLst>
              <a:ext uri="{FF2B5EF4-FFF2-40B4-BE49-F238E27FC236}">
                <a16:creationId xmlns:a16="http://schemas.microsoft.com/office/drawing/2014/main" id="{D84A96D8-EFCF-41FF-A714-97083CA72BF8}"/>
              </a:ext>
            </a:extLst>
          </p:cNvPr>
          <p:cNvPicPr>
            <a:picLocks noChangeAspect="1"/>
          </p:cNvPicPr>
          <p:nvPr/>
        </p:nvPicPr>
        <p:blipFill>
          <a:blip r:embed="rId2"/>
          <a:stretch>
            <a:fillRect/>
          </a:stretch>
        </p:blipFill>
        <p:spPr>
          <a:xfrm>
            <a:off x="1317973" y="2000967"/>
            <a:ext cx="9109983" cy="4088307"/>
          </a:xfrm>
          <a:prstGeom prst="rect">
            <a:avLst/>
          </a:prstGeom>
        </p:spPr>
      </p:pic>
    </p:spTree>
    <p:extLst>
      <p:ext uri="{BB962C8B-B14F-4D97-AF65-F5344CB8AC3E}">
        <p14:creationId xmlns:p14="http://schemas.microsoft.com/office/powerpoint/2010/main" val="173971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F7B651-A886-456B-92AD-FD50F275C87B}"/>
              </a:ext>
            </a:extLst>
          </p:cNvPr>
          <p:cNvSpPr>
            <a:spLocks noGrp="1"/>
          </p:cNvSpPr>
          <p:nvPr>
            <p:ph type="sldNum" sz="quarter" idx="12"/>
          </p:nvPr>
        </p:nvSpPr>
        <p:spPr/>
        <p:txBody>
          <a:bodyPr/>
          <a:lstStyle/>
          <a:p>
            <a:fld id="{C73C8D7F-9C84-47C4-B132-BAD03B6622AA}" type="slidenum">
              <a:rPr lang="LID4096" smtClean="0"/>
              <a:t>45</a:t>
            </a:fld>
            <a:endParaRPr lang="LID4096"/>
          </a:p>
        </p:txBody>
      </p:sp>
      <p:pic>
        <p:nvPicPr>
          <p:cNvPr id="6" name="Picture 5">
            <a:extLst>
              <a:ext uri="{FF2B5EF4-FFF2-40B4-BE49-F238E27FC236}">
                <a16:creationId xmlns:a16="http://schemas.microsoft.com/office/drawing/2014/main" id="{90E06A1F-6001-4CE2-826B-3ABB45DDD3BE}"/>
              </a:ext>
            </a:extLst>
          </p:cNvPr>
          <p:cNvPicPr>
            <a:picLocks noChangeAspect="1"/>
          </p:cNvPicPr>
          <p:nvPr/>
        </p:nvPicPr>
        <p:blipFill>
          <a:blip r:embed="rId3"/>
          <a:stretch>
            <a:fillRect/>
          </a:stretch>
        </p:blipFill>
        <p:spPr>
          <a:xfrm>
            <a:off x="2727815" y="4288782"/>
            <a:ext cx="6222940" cy="2462841"/>
          </a:xfrm>
          <a:prstGeom prst="rect">
            <a:avLst/>
          </a:prstGeom>
        </p:spPr>
      </p:pic>
      <p:pic>
        <p:nvPicPr>
          <p:cNvPr id="11" name="Picture 10">
            <a:extLst>
              <a:ext uri="{FF2B5EF4-FFF2-40B4-BE49-F238E27FC236}">
                <a16:creationId xmlns:a16="http://schemas.microsoft.com/office/drawing/2014/main" id="{BA808C2E-67FC-4F84-BBB4-22CCB5998E0C}"/>
              </a:ext>
            </a:extLst>
          </p:cNvPr>
          <p:cNvPicPr>
            <a:picLocks noChangeAspect="1"/>
          </p:cNvPicPr>
          <p:nvPr/>
        </p:nvPicPr>
        <p:blipFill rotWithShape="1">
          <a:blip r:embed="rId4"/>
          <a:srcRect t="10538"/>
          <a:stretch/>
        </p:blipFill>
        <p:spPr>
          <a:xfrm>
            <a:off x="6140515" y="1918256"/>
            <a:ext cx="2226148" cy="2129335"/>
          </a:xfrm>
          <a:prstGeom prst="rect">
            <a:avLst/>
          </a:prstGeom>
        </p:spPr>
      </p:pic>
      <p:pic>
        <p:nvPicPr>
          <p:cNvPr id="12" name="Picture 11">
            <a:extLst>
              <a:ext uri="{FF2B5EF4-FFF2-40B4-BE49-F238E27FC236}">
                <a16:creationId xmlns:a16="http://schemas.microsoft.com/office/drawing/2014/main" id="{F0FC51F2-3073-4C39-91B8-246BABE91A62}"/>
              </a:ext>
            </a:extLst>
          </p:cNvPr>
          <p:cNvPicPr>
            <a:picLocks noChangeAspect="1"/>
          </p:cNvPicPr>
          <p:nvPr/>
        </p:nvPicPr>
        <p:blipFill rotWithShape="1">
          <a:blip r:embed="rId5"/>
          <a:srcRect l="10503" t="11321"/>
          <a:stretch/>
        </p:blipFill>
        <p:spPr>
          <a:xfrm>
            <a:off x="3852108" y="1918256"/>
            <a:ext cx="2098838" cy="2129335"/>
          </a:xfrm>
          <a:prstGeom prst="rect">
            <a:avLst/>
          </a:prstGeom>
        </p:spPr>
      </p:pic>
      <p:grpSp>
        <p:nvGrpSpPr>
          <p:cNvPr id="17" name="Group 16">
            <a:extLst>
              <a:ext uri="{FF2B5EF4-FFF2-40B4-BE49-F238E27FC236}">
                <a16:creationId xmlns:a16="http://schemas.microsoft.com/office/drawing/2014/main" id="{495E0D51-FCA1-46E2-9D73-5CA95E5C085A}"/>
              </a:ext>
            </a:extLst>
          </p:cNvPr>
          <p:cNvGrpSpPr/>
          <p:nvPr/>
        </p:nvGrpSpPr>
        <p:grpSpPr>
          <a:xfrm>
            <a:off x="8880110" y="1817070"/>
            <a:ext cx="2114078" cy="2165705"/>
            <a:chOff x="8494476" y="2286630"/>
            <a:chExt cx="2114078" cy="2165705"/>
          </a:xfrm>
        </p:grpSpPr>
        <p:pic>
          <p:nvPicPr>
            <p:cNvPr id="10" name="Picture 9">
              <a:extLst>
                <a:ext uri="{FF2B5EF4-FFF2-40B4-BE49-F238E27FC236}">
                  <a16:creationId xmlns:a16="http://schemas.microsoft.com/office/drawing/2014/main" id="{84A9FB6A-950B-46EE-8B33-166B2010DA30}"/>
                </a:ext>
              </a:extLst>
            </p:cNvPr>
            <p:cNvPicPr>
              <a:picLocks noChangeAspect="1"/>
            </p:cNvPicPr>
            <p:nvPr/>
          </p:nvPicPr>
          <p:blipFill rotWithShape="1">
            <a:blip r:embed="rId6"/>
            <a:srcRect l="7749"/>
            <a:stretch/>
          </p:blipFill>
          <p:spPr>
            <a:xfrm>
              <a:off x="8494476" y="2286630"/>
              <a:ext cx="2098838" cy="2058137"/>
            </a:xfrm>
            <a:prstGeom prst="rect">
              <a:avLst/>
            </a:prstGeom>
          </p:spPr>
        </p:pic>
        <p:pic>
          <p:nvPicPr>
            <p:cNvPr id="14" name="Picture 13">
              <a:extLst>
                <a:ext uri="{FF2B5EF4-FFF2-40B4-BE49-F238E27FC236}">
                  <a16:creationId xmlns:a16="http://schemas.microsoft.com/office/drawing/2014/main" id="{5E5EA345-A7A1-45A4-B21D-708D7AA7F803}"/>
                </a:ext>
              </a:extLst>
            </p:cNvPr>
            <p:cNvPicPr>
              <a:picLocks noChangeAspect="1"/>
            </p:cNvPicPr>
            <p:nvPr/>
          </p:nvPicPr>
          <p:blipFill rotWithShape="1">
            <a:blip r:embed="rId5"/>
            <a:srcRect l="10503" t="89449"/>
            <a:stretch/>
          </p:blipFill>
          <p:spPr>
            <a:xfrm>
              <a:off x="8509716" y="4198986"/>
              <a:ext cx="2098838" cy="253349"/>
            </a:xfrm>
            <a:prstGeom prst="rect">
              <a:avLst/>
            </a:prstGeom>
          </p:spPr>
        </p:pic>
      </p:grpSp>
      <p:grpSp>
        <p:nvGrpSpPr>
          <p:cNvPr id="39" name="Group 38">
            <a:extLst>
              <a:ext uri="{FF2B5EF4-FFF2-40B4-BE49-F238E27FC236}">
                <a16:creationId xmlns:a16="http://schemas.microsoft.com/office/drawing/2014/main" id="{18289C05-85A2-4798-B210-ACA6AC049010}"/>
              </a:ext>
            </a:extLst>
          </p:cNvPr>
          <p:cNvGrpSpPr/>
          <p:nvPr/>
        </p:nvGrpSpPr>
        <p:grpSpPr>
          <a:xfrm>
            <a:off x="1143166" y="1913605"/>
            <a:ext cx="2263975" cy="2122613"/>
            <a:chOff x="1398564" y="1906883"/>
            <a:chExt cx="2263975" cy="2122613"/>
          </a:xfrm>
        </p:grpSpPr>
        <p:grpSp>
          <p:nvGrpSpPr>
            <p:cNvPr id="18" name="Group 17">
              <a:extLst>
                <a:ext uri="{FF2B5EF4-FFF2-40B4-BE49-F238E27FC236}">
                  <a16:creationId xmlns:a16="http://schemas.microsoft.com/office/drawing/2014/main" id="{9F0EEFC7-B0C7-4EF1-A0FE-5E59237907F3}"/>
                </a:ext>
              </a:extLst>
            </p:cNvPr>
            <p:cNvGrpSpPr/>
            <p:nvPr/>
          </p:nvGrpSpPr>
          <p:grpSpPr>
            <a:xfrm>
              <a:off x="1492395" y="1987889"/>
              <a:ext cx="2170144" cy="2041607"/>
              <a:chOff x="1202011" y="2457449"/>
              <a:chExt cx="2170144" cy="2041607"/>
            </a:xfrm>
          </p:grpSpPr>
          <p:pic>
            <p:nvPicPr>
              <p:cNvPr id="13" name="Picture 12">
                <a:extLst>
                  <a:ext uri="{FF2B5EF4-FFF2-40B4-BE49-F238E27FC236}">
                    <a16:creationId xmlns:a16="http://schemas.microsoft.com/office/drawing/2014/main" id="{22435C4C-1FEB-469F-8AE3-C2DE37E9AF78}"/>
                  </a:ext>
                </a:extLst>
              </p:cNvPr>
              <p:cNvPicPr>
                <a:picLocks noChangeAspect="1"/>
              </p:cNvPicPr>
              <p:nvPr/>
            </p:nvPicPr>
            <p:blipFill rotWithShape="1">
              <a:blip r:embed="rId7"/>
              <a:srcRect t="16995"/>
              <a:stretch/>
            </p:blipFill>
            <p:spPr>
              <a:xfrm>
                <a:off x="1202011" y="2457449"/>
                <a:ext cx="2170144" cy="1987265"/>
              </a:xfrm>
              <a:prstGeom prst="rect">
                <a:avLst/>
              </a:prstGeom>
            </p:spPr>
          </p:pic>
          <p:pic>
            <p:nvPicPr>
              <p:cNvPr id="15" name="Picture 14">
                <a:extLst>
                  <a:ext uri="{FF2B5EF4-FFF2-40B4-BE49-F238E27FC236}">
                    <a16:creationId xmlns:a16="http://schemas.microsoft.com/office/drawing/2014/main" id="{69347F89-27FF-4B88-B7A2-EA7CF43ECBB6}"/>
                  </a:ext>
                </a:extLst>
              </p:cNvPr>
              <p:cNvPicPr>
                <a:picLocks noChangeAspect="1"/>
              </p:cNvPicPr>
              <p:nvPr/>
            </p:nvPicPr>
            <p:blipFill rotWithShape="1">
              <a:blip r:embed="rId5"/>
              <a:srcRect l="10503" t="89449"/>
              <a:stretch/>
            </p:blipFill>
            <p:spPr>
              <a:xfrm>
                <a:off x="1311417" y="4245707"/>
                <a:ext cx="2017571" cy="253349"/>
              </a:xfrm>
              <a:prstGeom prst="rect">
                <a:avLst/>
              </a:prstGeom>
            </p:spPr>
          </p:pic>
        </p:grpSp>
        <p:pic>
          <p:nvPicPr>
            <p:cNvPr id="16" name="Picture 15">
              <a:extLst>
                <a:ext uri="{FF2B5EF4-FFF2-40B4-BE49-F238E27FC236}">
                  <a16:creationId xmlns:a16="http://schemas.microsoft.com/office/drawing/2014/main" id="{810006D9-C692-4B93-B6F6-6D8F752CD6A5}"/>
                </a:ext>
              </a:extLst>
            </p:cNvPr>
            <p:cNvPicPr>
              <a:picLocks noChangeAspect="1"/>
            </p:cNvPicPr>
            <p:nvPr/>
          </p:nvPicPr>
          <p:blipFill rotWithShape="1">
            <a:blip r:embed="rId6"/>
            <a:srcRect r="91752"/>
            <a:stretch/>
          </p:blipFill>
          <p:spPr>
            <a:xfrm>
              <a:off x="1398564" y="1906883"/>
              <a:ext cx="187662" cy="2058137"/>
            </a:xfrm>
            <a:prstGeom prst="rect">
              <a:avLst/>
            </a:prstGeom>
          </p:spPr>
        </p:pic>
      </p:grpSp>
      <p:cxnSp>
        <p:nvCxnSpPr>
          <p:cNvPr id="22" name="Straight Arrow Connector 21">
            <a:extLst>
              <a:ext uri="{FF2B5EF4-FFF2-40B4-BE49-F238E27FC236}">
                <a16:creationId xmlns:a16="http://schemas.microsoft.com/office/drawing/2014/main" id="{39FFF18D-C617-42F9-A789-9CB6517EA950}"/>
              </a:ext>
            </a:extLst>
          </p:cNvPr>
          <p:cNvCxnSpPr>
            <a:cxnSpLocks/>
          </p:cNvCxnSpPr>
          <p:nvPr/>
        </p:nvCxnSpPr>
        <p:spPr>
          <a:xfrm flipH="1" flipV="1">
            <a:off x="2715115" y="4036218"/>
            <a:ext cx="781055" cy="110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ED19-F2A1-4870-B72B-E35BE87C0977}"/>
              </a:ext>
            </a:extLst>
          </p:cNvPr>
          <p:cNvCxnSpPr>
            <a:cxnSpLocks/>
            <a:endCxn id="12" idx="2"/>
          </p:cNvCxnSpPr>
          <p:nvPr/>
        </p:nvCxnSpPr>
        <p:spPr>
          <a:xfrm flipV="1">
            <a:off x="4406839" y="4047591"/>
            <a:ext cx="494688" cy="19468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F1AF756-58C7-4307-88BD-1F799B1E3D3C}"/>
              </a:ext>
            </a:extLst>
          </p:cNvPr>
          <p:cNvSpPr txBox="1"/>
          <p:nvPr/>
        </p:nvSpPr>
        <p:spPr>
          <a:xfrm>
            <a:off x="582526" y="1139956"/>
            <a:ext cx="3036846" cy="646331"/>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r"/>
            <a:r>
              <a:rPr lang="en-US" b="1" dirty="0">
                <a:latin typeface="Arial" panose="020B0604020202020204" pitchFamily="34" charset="0"/>
                <a:cs typeface="Arial" panose="020B0604020202020204" pitchFamily="34" charset="0"/>
              </a:rPr>
              <a:t>Long-distance dispersal</a:t>
            </a:r>
          </a:p>
          <a:p>
            <a:pPr algn="r"/>
            <a:r>
              <a:rPr lang="en-US" dirty="0">
                <a:latin typeface="Arial" panose="020B0604020202020204" pitchFamily="34" charset="0"/>
                <a:cs typeface="Arial" panose="020B0604020202020204" pitchFamily="34" charset="0"/>
              </a:rPr>
              <a:t>Non-endemic natives</a:t>
            </a:r>
            <a:endParaRPr lang="en-US" b="1"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B54D5DBE-695F-49A1-8A0F-2E58A85E7079}"/>
              </a:ext>
            </a:extLst>
          </p:cNvPr>
          <p:cNvSpPr txBox="1"/>
          <p:nvPr/>
        </p:nvSpPr>
        <p:spPr>
          <a:xfrm>
            <a:off x="4577576" y="1008768"/>
            <a:ext cx="3036847" cy="646331"/>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latin typeface="Arial" panose="020B0604020202020204" pitchFamily="34" charset="0"/>
                <a:cs typeface="Arial" panose="020B0604020202020204" pitchFamily="34" charset="0"/>
              </a:rPr>
              <a:t>Speciation</a:t>
            </a:r>
            <a:r>
              <a:rPr lang="en-US" dirty="0">
                <a:latin typeface="Arial" panose="020B0604020202020204" pitchFamily="34" charset="0"/>
                <a:cs typeface="Arial" panose="020B0604020202020204" pitchFamily="34" charset="0"/>
              </a:rPr>
              <a:t> </a:t>
            </a:r>
          </a:p>
          <a:p>
            <a:pPr algn="ctr"/>
            <a:r>
              <a:rPr lang="en-US" dirty="0">
                <a:latin typeface="Arial" panose="020B0604020202020204" pitchFamily="34" charset="0"/>
                <a:cs typeface="Arial" panose="020B0604020202020204" pitchFamily="34" charset="0"/>
              </a:rPr>
              <a:t>in-situ and lineage splitting</a:t>
            </a:r>
          </a:p>
        </p:txBody>
      </p:sp>
      <p:sp>
        <p:nvSpPr>
          <p:cNvPr id="37" name="TextBox 36">
            <a:extLst>
              <a:ext uri="{FF2B5EF4-FFF2-40B4-BE49-F238E27FC236}">
                <a16:creationId xmlns:a16="http://schemas.microsoft.com/office/drawing/2014/main" id="{2E211BC7-5A8F-4F52-8E50-2FDAB8B31EFC}"/>
              </a:ext>
            </a:extLst>
          </p:cNvPr>
          <p:cNvSpPr txBox="1"/>
          <p:nvPr/>
        </p:nvSpPr>
        <p:spPr>
          <a:xfrm>
            <a:off x="8756150" y="1008768"/>
            <a:ext cx="2452100" cy="369332"/>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dirty="0">
                <a:latin typeface="Arial" panose="020B0604020202020204" pitchFamily="34" charset="0"/>
                <a:cs typeface="Arial" panose="020B0604020202020204" pitchFamily="34" charset="0"/>
              </a:rPr>
              <a:t>Island trait space</a:t>
            </a:r>
          </a:p>
        </p:txBody>
      </p:sp>
      <p:sp>
        <p:nvSpPr>
          <p:cNvPr id="38" name="Rectangle 37">
            <a:extLst>
              <a:ext uri="{FF2B5EF4-FFF2-40B4-BE49-F238E27FC236}">
                <a16:creationId xmlns:a16="http://schemas.microsoft.com/office/drawing/2014/main" id="{38A255E3-18C3-4737-959C-3472BB91DD63}"/>
              </a:ext>
            </a:extLst>
          </p:cNvPr>
          <p:cNvSpPr/>
          <p:nvPr/>
        </p:nvSpPr>
        <p:spPr>
          <a:xfrm>
            <a:off x="8803033" y="5857167"/>
            <a:ext cx="2743200" cy="400110"/>
          </a:xfrm>
          <a:prstGeom prst="rect">
            <a:avLst/>
          </a:prstGeom>
        </p:spPr>
        <p:txBody>
          <a:bodyPr wrap="square">
            <a:spAutoFit/>
          </a:bodyPr>
          <a:lstStyle/>
          <a:p>
            <a:r>
              <a:rPr lang="en-US" sz="2000" dirty="0">
                <a:solidFill>
                  <a:srgbClr val="222222"/>
                </a:solidFill>
                <a:latin typeface="Agency FB" panose="020B0503020202020204" pitchFamily="34" charset="0"/>
              </a:rPr>
              <a:t>Barajas-Barbosa et al. in prep.</a:t>
            </a:r>
            <a:endParaRPr lang="LID4096" sz="2000" dirty="0">
              <a:latin typeface="Agency FB" panose="020B0503020202020204" pitchFamily="34" charset="0"/>
            </a:endParaRPr>
          </a:p>
        </p:txBody>
      </p:sp>
      <p:grpSp>
        <p:nvGrpSpPr>
          <p:cNvPr id="54" name="Group 53">
            <a:extLst>
              <a:ext uri="{FF2B5EF4-FFF2-40B4-BE49-F238E27FC236}">
                <a16:creationId xmlns:a16="http://schemas.microsoft.com/office/drawing/2014/main" id="{C1FE24BC-07E9-4D3B-8491-3000FE68923D}"/>
              </a:ext>
            </a:extLst>
          </p:cNvPr>
          <p:cNvGrpSpPr/>
          <p:nvPr/>
        </p:nvGrpSpPr>
        <p:grpSpPr>
          <a:xfrm>
            <a:off x="4737100" y="3911785"/>
            <a:ext cx="1389342" cy="1479365"/>
            <a:chOff x="4737100" y="3911785"/>
            <a:chExt cx="1389342" cy="1479365"/>
          </a:xfrm>
        </p:grpSpPr>
        <p:cxnSp>
          <p:nvCxnSpPr>
            <p:cNvPr id="29" name="Straight Arrow Connector 28">
              <a:extLst>
                <a:ext uri="{FF2B5EF4-FFF2-40B4-BE49-F238E27FC236}">
                  <a16:creationId xmlns:a16="http://schemas.microsoft.com/office/drawing/2014/main" id="{44EF48CA-D859-418F-BB10-3B725B94A05F}"/>
                </a:ext>
              </a:extLst>
            </p:cNvPr>
            <p:cNvCxnSpPr>
              <a:cxnSpLocks/>
            </p:cNvCxnSpPr>
            <p:nvPr/>
          </p:nvCxnSpPr>
          <p:spPr>
            <a:xfrm flipV="1">
              <a:off x="5211061" y="3911785"/>
              <a:ext cx="915381" cy="378845"/>
            </a:xfrm>
            <a:prstGeom prst="straightConnector1">
              <a:avLst/>
            </a:prstGeom>
            <a:ln w="28575">
              <a:solidFill>
                <a:srgbClr val="CF58ED"/>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B4B6A72-D5D7-47DE-A024-005EBB586B58}"/>
                </a:ext>
              </a:extLst>
            </p:cNvPr>
            <p:cNvCxnSpPr>
              <a:cxnSpLocks/>
            </p:cNvCxnSpPr>
            <p:nvPr/>
          </p:nvCxnSpPr>
          <p:spPr>
            <a:xfrm flipV="1">
              <a:off x="4737100" y="4288783"/>
              <a:ext cx="483486" cy="1102367"/>
            </a:xfrm>
            <a:prstGeom prst="line">
              <a:avLst/>
            </a:prstGeom>
            <a:ln w="28575">
              <a:solidFill>
                <a:srgbClr val="CF58E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003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C82C-DA22-4545-B677-221BD8833557}"/>
              </a:ext>
            </a:extLst>
          </p:cNvPr>
          <p:cNvSpPr>
            <a:spLocks noGrp="1"/>
          </p:cNvSpPr>
          <p:nvPr>
            <p:ph type="title"/>
          </p:nvPr>
        </p:nvSpPr>
        <p:spPr/>
        <p:txBody>
          <a:bodyPr/>
          <a:lstStyle/>
          <a:p>
            <a:r>
              <a:rPr lang="en-US" dirty="0"/>
              <a:t>Exercise</a:t>
            </a:r>
          </a:p>
        </p:txBody>
      </p:sp>
      <p:sp>
        <p:nvSpPr>
          <p:cNvPr id="4" name="Slide Number Placeholder 3">
            <a:extLst>
              <a:ext uri="{FF2B5EF4-FFF2-40B4-BE49-F238E27FC236}">
                <a16:creationId xmlns:a16="http://schemas.microsoft.com/office/drawing/2014/main" id="{39F343FC-6872-417C-A531-DA759C86AF04}"/>
              </a:ext>
            </a:extLst>
          </p:cNvPr>
          <p:cNvSpPr>
            <a:spLocks noGrp="1"/>
          </p:cNvSpPr>
          <p:nvPr>
            <p:ph type="sldNum" sz="quarter" idx="12"/>
          </p:nvPr>
        </p:nvSpPr>
        <p:spPr/>
        <p:txBody>
          <a:bodyPr/>
          <a:lstStyle/>
          <a:p>
            <a:fld id="{C73C8D7F-9C84-47C4-B132-BAD03B6622AA}" type="slidenum">
              <a:rPr lang="LID4096" smtClean="0"/>
              <a:t>46</a:t>
            </a:fld>
            <a:endParaRPr lang="LID4096"/>
          </a:p>
        </p:txBody>
      </p:sp>
    </p:spTree>
    <p:extLst>
      <p:ext uri="{BB962C8B-B14F-4D97-AF65-F5344CB8AC3E}">
        <p14:creationId xmlns:p14="http://schemas.microsoft.com/office/powerpoint/2010/main" val="26697756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170675-72E4-4FCA-BEB7-B0BCB70A54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2" t="5487" b="27549"/>
          <a:stretch/>
        </p:blipFill>
        <p:spPr bwMode="auto">
          <a:xfrm>
            <a:off x="2502131" y="3293996"/>
            <a:ext cx="5771782" cy="20560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normAutofit/>
          </a:bodyPr>
          <a:lstStyle/>
          <a:p>
            <a:r>
              <a:rPr lang="en-US"/>
              <a:t>Functional diversity quantification</a:t>
            </a:r>
            <a:endParaRPr lang="LID4096"/>
          </a:p>
        </p:txBody>
      </p:sp>
      <p:sp>
        <p:nvSpPr>
          <p:cNvPr id="14" name="Rectangle 13">
            <a:extLst>
              <a:ext uri="{FF2B5EF4-FFF2-40B4-BE49-F238E27FC236}">
                <a16:creationId xmlns:a16="http://schemas.microsoft.com/office/drawing/2014/main" id="{496638AA-FCDD-473E-A0D5-A3508082D33E}"/>
              </a:ext>
            </a:extLst>
          </p:cNvPr>
          <p:cNvSpPr/>
          <p:nvPr/>
        </p:nvSpPr>
        <p:spPr>
          <a:xfrm>
            <a:off x="3299896" y="2832331"/>
            <a:ext cx="1688283" cy="461665"/>
          </a:xfrm>
          <a:prstGeom prst="rect">
            <a:avLst/>
          </a:prstGeom>
        </p:spPr>
        <p:txBody>
          <a:bodyPr wrap="none">
            <a:spAutoFit/>
          </a:bodyPr>
          <a:lstStyle/>
          <a:p>
            <a:r>
              <a:rPr lang="de-DE" sz="2400" dirty="0" err="1"/>
              <a:t>Convex</a:t>
            </a:r>
            <a:r>
              <a:rPr lang="de-DE" sz="2400" dirty="0"/>
              <a:t> hull </a:t>
            </a:r>
            <a:endParaRPr lang="en-US" sz="2400" dirty="0"/>
          </a:p>
        </p:txBody>
      </p:sp>
      <p:sp>
        <p:nvSpPr>
          <p:cNvPr id="15" name="Rectangle 14">
            <a:extLst>
              <a:ext uri="{FF2B5EF4-FFF2-40B4-BE49-F238E27FC236}">
                <a16:creationId xmlns:a16="http://schemas.microsoft.com/office/drawing/2014/main" id="{8297751C-985C-4599-A35B-14CD71D18F33}"/>
              </a:ext>
            </a:extLst>
          </p:cNvPr>
          <p:cNvSpPr/>
          <p:nvPr/>
        </p:nvSpPr>
        <p:spPr>
          <a:xfrm>
            <a:off x="5806106" y="2745722"/>
            <a:ext cx="1872629" cy="461665"/>
          </a:xfrm>
          <a:prstGeom prst="rect">
            <a:avLst/>
          </a:prstGeom>
        </p:spPr>
        <p:txBody>
          <a:bodyPr wrap="none">
            <a:spAutoFit/>
          </a:bodyPr>
          <a:lstStyle/>
          <a:p>
            <a:r>
              <a:rPr lang="de-DE" sz="2400" dirty="0"/>
              <a:t>Hypervolume</a:t>
            </a:r>
            <a:endParaRPr lang="en-US" sz="2400" dirty="0"/>
          </a:p>
        </p:txBody>
      </p:sp>
      <p:sp>
        <p:nvSpPr>
          <p:cNvPr id="3" name="Rectangle 2">
            <a:extLst>
              <a:ext uri="{FF2B5EF4-FFF2-40B4-BE49-F238E27FC236}">
                <a16:creationId xmlns:a16="http://schemas.microsoft.com/office/drawing/2014/main" id="{789FE29D-6E83-4FC8-BC6F-0A7FB83F3A7F}"/>
              </a:ext>
            </a:extLst>
          </p:cNvPr>
          <p:cNvSpPr/>
          <p:nvPr/>
        </p:nvSpPr>
        <p:spPr>
          <a:xfrm>
            <a:off x="2254151" y="5283457"/>
            <a:ext cx="3133871" cy="589072"/>
          </a:xfrm>
          <a:prstGeom prst="rect">
            <a:avLst/>
          </a:prstGeom>
        </p:spPr>
        <p:txBody>
          <a:bodyPr wrap="none">
            <a:spAutoFit/>
          </a:bodyPr>
          <a:lstStyle/>
          <a:p>
            <a:pPr>
              <a:lnSpc>
                <a:spcPct val="150000"/>
              </a:lnSpc>
            </a:pPr>
            <a:r>
              <a:rPr lang="en-US" sz="2400" dirty="0" err="1"/>
              <a:t>Laliberté</a:t>
            </a:r>
            <a:r>
              <a:rPr lang="en-US" sz="2400" dirty="0"/>
              <a:t> et al approach</a:t>
            </a:r>
          </a:p>
        </p:txBody>
      </p:sp>
      <p:sp>
        <p:nvSpPr>
          <p:cNvPr id="17" name="Rectangle 16">
            <a:extLst>
              <a:ext uri="{FF2B5EF4-FFF2-40B4-BE49-F238E27FC236}">
                <a16:creationId xmlns:a16="http://schemas.microsoft.com/office/drawing/2014/main" id="{2CF10266-9C9E-428B-9D6F-3E6AA44E0759}"/>
              </a:ext>
            </a:extLst>
          </p:cNvPr>
          <p:cNvSpPr/>
          <p:nvPr/>
        </p:nvSpPr>
        <p:spPr>
          <a:xfrm>
            <a:off x="5674712" y="5473005"/>
            <a:ext cx="5421612" cy="1384995"/>
          </a:xfrm>
          <a:prstGeom prst="rect">
            <a:avLst/>
          </a:prstGeom>
        </p:spPr>
        <p:txBody>
          <a:bodyPr wrap="none">
            <a:spAutoFit/>
          </a:bodyPr>
          <a:lstStyle/>
          <a:p>
            <a:r>
              <a:rPr lang="de-DE" sz="2400" dirty="0"/>
              <a:t>Blonder </a:t>
            </a:r>
            <a:r>
              <a:rPr lang="en-US" sz="2400" dirty="0"/>
              <a:t>approach</a:t>
            </a:r>
          </a:p>
          <a:p>
            <a:pPr>
              <a:lnSpc>
                <a:spcPct val="150000"/>
              </a:lnSpc>
            </a:pPr>
            <a:r>
              <a:rPr lang="en-US" sz="2400" dirty="0"/>
              <a:t>It detects possible holes in the trait space.</a:t>
            </a:r>
          </a:p>
          <a:p>
            <a:endParaRPr lang="LID4096" sz="2400" dirty="0"/>
          </a:p>
        </p:txBody>
      </p:sp>
      <p:sp>
        <p:nvSpPr>
          <p:cNvPr id="4" name="Rectangle 3">
            <a:extLst>
              <a:ext uri="{FF2B5EF4-FFF2-40B4-BE49-F238E27FC236}">
                <a16:creationId xmlns:a16="http://schemas.microsoft.com/office/drawing/2014/main" id="{03A42A20-5176-4677-BA11-F8A5D9F26262}"/>
              </a:ext>
            </a:extLst>
          </p:cNvPr>
          <p:cNvSpPr/>
          <p:nvPr/>
        </p:nvSpPr>
        <p:spPr>
          <a:xfrm>
            <a:off x="0" y="1623056"/>
            <a:ext cx="6096000" cy="671851"/>
          </a:xfrm>
          <a:prstGeom prst="rect">
            <a:avLst/>
          </a:prstGeom>
        </p:spPr>
        <p:txBody>
          <a:bodyPr wrap="square">
            <a:spAutoFit/>
          </a:bodyPr>
          <a:lstStyle/>
          <a:p>
            <a:pPr lvl="1">
              <a:lnSpc>
                <a:spcPct val="150000"/>
              </a:lnSpc>
            </a:pPr>
            <a:r>
              <a:rPr lang="de-DE" sz="2800" dirty="0" err="1"/>
              <a:t>Functional</a:t>
            </a:r>
            <a:r>
              <a:rPr lang="de-DE" sz="2800" dirty="0"/>
              <a:t> </a:t>
            </a:r>
            <a:r>
              <a:rPr lang="de-DE" sz="2800" dirty="0" err="1"/>
              <a:t>richness</a:t>
            </a:r>
            <a:r>
              <a:rPr lang="de-DE" sz="2800" dirty="0"/>
              <a:t> (</a:t>
            </a:r>
            <a:r>
              <a:rPr lang="de-DE" sz="2800" dirty="0" err="1"/>
              <a:t>volume</a:t>
            </a:r>
            <a:r>
              <a:rPr lang="de-DE" sz="2800" dirty="0"/>
              <a:t>)</a:t>
            </a:r>
          </a:p>
        </p:txBody>
      </p:sp>
      <p:sp>
        <p:nvSpPr>
          <p:cNvPr id="6" name="Rectangle 5">
            <a:extLst>
              <a:ext uri="{FF2B5EF4-FFF2-40B4-BE49-F238E27FC236}">
                <a16:creationId xmlns:a16="http://schemas.microsoft.com/office/drawing/2014/main" id="{D0870070-824C-4836-8803-71D10F4E33BB}"/>
              </a:ext>
            </a:extLst>
          </p:cNvPr>
          <p:cNvSpPr/>
          <p:nvPr/>
        </p:nvSpPr>
        <p:spPr>
          <a:xfrm>
            <a:off x="9004300" y="3166657"/>
            <a:ext cx="2349500" cy="400110"/>
          </a:xfrm>
          <a:prstGeom prst="rect">
            <a:avLst/>
          </a:prstGeom>
        </p:spPr>
        <p:txBody>
          <a:bodyPr wrap="square">
            <a:spAutoFit/>
          </a:bodyPr>
          <a:lstStyle/>
          <a:p>
            <a:r>
              <a:rPr lang="en-US" sz="2000" dirty="0">
                <a:solidFill>
                  <a:srgbClr val="222222"/>
                </a:solidFill>
                <a:latin typeface="Agency FB" panose="020B0503020202020204" pitchFamily="34" charset="0"/>
              </a:rPr>
              <a:t>Blonder 2018</a:t>
            </a:r>
            <a:endParaRPr lang="LID4096" sz="2000" dirty="0">
              <a:latin typeface="Agency FB" panose="020B0503020202020204" pitchFamily="34" charset="0"/>
            </a:endParaRPr>
          </a:p>
        </p:txBody>
      </p:sp>
      <p:sp>
        <p:nvSpPr>
          <p:cNvPr id="5" name="Slide Number Placeholder 4">
            <a:extLst>
              <a:ext uri="{FF2B5EF4-FFF2-40B4-BE49-F238E27FC236}">
                <a16:creationId xmlns:a16="http://schemas.microsoft.com/office/drawing/2014/main" id="{BA5393E6-2D3B-4412-A1A9-C73C639EC828}"/>
              </a:ext>
            </a:extLst>
          </p:cNvPr>
          <p:cNvSpPr>
            <a:spLocks noGrp="1"/>
          </p:cNvSpPr>
          <p:nvPr>
            <p:ph type="sldNum" sz="quarter" idx="12"/>
          </p:nvPr>
        </p:nvSpPr>
        <p:spPr>
          <a:xfrm>
            <a:off x="9890183" y="5935803"/>
            <a:ext cx="1312025" cy="365125"/>
          </a:xfrm>
        </p:spPr>
        <p:txBody>
          <a:bodyPr/>
          <a:lstStyle/>
          <a:p>
            <a:fld id="{C73C8D7F-9C84-47C4-B132-BAD03B6622AA}" type="slidenum">
              <a:rPr lang="LID4096" smtClean="0"/>
              <a:t>47</a:t>
            </a:fld>
            <a:endParaRPr lang="LID4096"/>
          </a:p>
        </p:txBody>
      </p:sp>
      <p:cxnSp>
        <p:nvCxnSpPr>
          <p:cNvPr id="18" name="Straight Connector 17">
            <a:extLst>
              <a:ext uri="{FF2B5EF4-FFF2-40B4-BE49-F238E27FC236}">
                <a16:creationId xmlns:a16="http://schemas.microsoft.com/office/drawing/2014/main" id="{7D3A242F-5FB0-4C2C-96E5-08C151DE679A}"/>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76141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normAutofit/>
          </a:bodyPr>
          <a:lstStyle/>
          <a:p>
            <a:r>
              <a:rPr lang="en-US" dirty="0"/>
              <a:t>Functional diversity quantification</a:t>
            </a:r>
            <a:endParaRPr lang="LID4096" dirty="0"/>
          </a:p>
        </p:txBody>
      </p:sp>
      <p:pic>
        <p:nvPicPr>
          <p:cNvPr id="11" name="Picture 10">
            <a:extLst>
              <a:ext uri="{FF2B5EF4-FFF2-40B4-BE49-F238E27FC236}">
                <a16:creationId xmlns:a16="http://schemas.microsoft.com/office/drawing/2014/main" id="{6FA57730-BF6A-4393-858E-8F2451FFCA58}"/>
              </a:ext>
            </a:extLst>
          </p:cNvPr>
          <p:cNvPicPr>
            <a:picLocks noChangeAspect="1"/>
          </p:cNvPicPr>
          <p:nvPr/>
        </p:nvPicPr>
        <p:blipFill>
          <a:blip r:embed="rId3"/>
          <a:stretch>
            <a:fillRect/>
          </a:stretch>
        </p:blipFill>
        <p:spPr>
          <a:xfrm>
            <a:off x="1532212" y="2440427"/>
            <a:ext cx="4943342" cy="3526403"/>
          </a:xfrm>
          <a:prstGeom prst="rect">
            <a:avLst/>
          </a:prstGeom>
        </p:spPr>
      </p:pic>
      <p:pic>
        <p:nvPicPr>
          <p:cNvPr id="18" name="Picture 17">
            <a:extLst>
              <a:ext uri="{FF2B5EF4-FFF2-40B4-BE49-F238E27FC236}">
                <a16:creationId xmlns:a16="http://schemas.microsoft.com/office/drawing/2014/main" id="{FA3846CC-3D62-4089-A6EC-E5F7B54DDB34}"/>
              </a:ext>
            </a:extLst>
          </p:cNvPr>
          <p:cNvPicPr>
            <a:picLocks noChangeAspect="1"/>
          </p:cNvPicPr>
          <p:nvPr/>
        </p:nvPicPr>
        <p:blipFill>
          <a:blip r:embed="rId4"/>
          <a:stretch>
            <a:fillRect/>
          </a:stretch>
        </p:blipFill>
        <p:spPr>
          <a:xfrm>
            <a:off x="6864376" y="2098123"/>
            <a:ext cx="3895725" cy="3886200"/>
          </a:xfrm>
          <a:prstGeom prst="rect">
            <a:avLst/>
          </a:prstGeom>
        </p:spPr>
      </p:pic>
      <p:sp>
        <p:nvSpPr>
          <p:cNvPr id="3" name="Slide Number Placeholder 2">
            <a:extLst>
              <a:ext uri="{FF2B5EF4-FFF2-40B4-BE49-F238E27FC236}">
                <a16:creationId xmlns:a16="http://schemas.microsoft.com/office/drawing/2014/main" id="{0C05D46C-98B1-4C58-A696-1B624529B0AA}"/>
              </a:ext>
            </a:extLst>
          </p:cNvPr>
          <p:cNvSpPr>
            <a:spLocks noGrp="1"/>
          </p:cNvSpPr>
          <p:nvPr>
            <p:ph type="sldNum" sz="quarter" idx="12"/>
          </p:nvPr>
        </p:nvSpPr>
        <p:spPr>
          <a:xfrm>
            <a:off x="8723616" y="5984323"/>
            <a:ext cx="2743200" cy="365125"/>
          </a:xfrm>
        </p:spPr>
        <p:txBody>
          <a:bodyPr/>
          <a:lstStyle/>
          <a:p>
            <a:fld id="{C73C8D7F-9C84-47C4-B132-BAD03B6622AA}" type="slidenum">
              <a:rPr lang="LID4096" smtClean="0"/>
              <a:t>48</a:t>
            </a:fld>
            <a:endParaRPr lang="LID4096" dirty="0"/>
          </a:p>
        </p:txBody>
      </p:sp>
      <p:sp>
        <p:nvSpPr>
          <p:cNvPr id="4" name="Rectangle 3">
            <a:extLst>
              <a:ext uri="{FF2B5EF4-FFF2-40B4-BE49-F238E27FC236}">
                <a16:creationId xmlns:a16="http://schemas.microsoft.com/office/drawing/2014/main" id="{2287F171-A99C-4E4A-9464-77AC3A3B6319}"/>
              </a:ext>
            </a:extLst>
          </p:cNvPr>
          <p:cNvSpPr/>
          <p:nvPr/>
        </p:nvSpPr>
        <p:spPr>
          <a:xfrm>
            <a:off x="7147661" y="5966830"/>
            <a:ext cx="3512127" cy="400110"/>
          </a:xfrm>
          <a:prstGeom prst="rect">
            <a:avLst/>
          </a:prstGeom>
        </p:spPr>
        <p:txBody>
          <a:bodyPr wrap="square">
            <a:spAutoFit/>
          </a:bodyPr>
          <a:lstStyle/>
          <a:p>
            <a:pPr algn="r"/>
            <a:r>
              <a:rPr lang="en-US" sz="2000" dirty="0">
                <a:solidFill>
                  <a:srgbClr val="222222"/>
                </a:solidFill>
                <a:latin typeface="Agency FB" panose="020B0503020202020204" pitchFamily="34" charset="0"/>
              </a:rPr>
              <a:t>Blonder 2016</a:t>
            </a:r>
            <a:endParaRPr lang="LID4096" sz="2000" dirty="0">
              <a:latin typeface="Agency FB" panose="020B0503020202020204" pitchFamily="34" charset="0"/>
            </a:endParaRPr>
          </a:p>
        </p:txBody>
      </p:sp>
      <p:cxnSp>
        <p:nvCxnSpPr>
          <p:cNvPr id="8" name="Straight Connector 7">
            <a:extLst>
              <a:ext uri="{FF2B5EF4-FFF2-40B4-BE49-F238E27FC236}">
                <a16:creationId xmlns:a16="http://schemas.microsoft.com/office/drawing/2014/main" id="{3071404A-1226-4975-AF47-AB4DC8893241}"/>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Content Placeholder 5">
            <a:extLst>
              <a:ext uri="{FF2B5EF4-FFF2-40B4-BE49-F238E27FC236}">
                <a16:creationId xmlns:a16="http://schemas.microsoft.com/office/drawing/2014/main" id="{786BD823-B75C-4F81-8ED1-9377EB2357D7}"/>
              </a:ext>
            </a:extLst>
          </p:cNvPr>
          <p:cNvSpPr>
            <a:spLocks noGrp="1"/>
          </p:cNvSpPr>
          <p:nvPr>
            <p:ph idx="1"/>
          </p:nvPr>
        </p:nvSpPr>
        <p:spPr/>
        <p:txBody>
          <a:bodyPr/>
          <a:lstStyle/>
          <a:p>
            <a:pPr marL="0" indent="0">
              <a:buNone/>
            </a:pPr>
            <a:r>
              <a:rPr lang="en-US" dirty="0"/>
              <a:t>Do hypervolumes have holes?</a:t>
            </a:r>
          </a:p>
        </p:txBody>
      </p:sp>
    </p:spTree>
    <p:extLst>
      <p:ext uri="{BB962C8B-B14F-4D97-AF65-F5344CB8AC3E}">
        <p14:creationId xmlns:p14="http://schemas.microsoft.com/office/powerpoint/2010/main" val="916169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D919-AE21-4490-9CC6-4FDB5F1A1E4B}"/>
              </a:ext>
            </a:extLst>
          </p:cNvPr>
          <p:cNvSpPr>
            <a:spLocks noGrp="1"/>
          </p:cNvSpPr>
          <p:nvPr>
            <p:ph type="title"/>
          </p:nvPr>
        </p:nvSpPr>
        <p:spPr/>
        <p:txBody>
          <a:bodyPr>
            <a:normAutofit/>
          </a:bodyPr>
          <a:lstStyle/>
          <a:p>
            <a:r>
              <a:rPr lang="en-GB" sz="4100" dirty="0"/>
              <a:t>Hawaiian Island – Model system</a:t>
            </a:r>
            <a:endParaRPr lang="en-US" sz="4100" dirty="0"/>
          </a:p>
        </p:txBody>
      </p:sp>
      <p:sp>
        <p:nvSpPr>
          <p:cNvPr id="4" name="Slide Number Placeholder 3">
            <a:extLst>
              <a:ext uri="{FF2B5EF4-FFF2-40B4-BE49-F238E27FC236}">
                <a16:creationId xmlns:a16="http://schemas.microsoft.com/office/drawing/2014/main" id="{AABC9284-EA06-4C59-ABE6-D4BFC93CBE33}"/>
              </a:ext>
            </a:extLst>
          </p:cNvPr>
          <p:cNvSpPr>
            <a:spLocks noGrp="1"/>
          </p:cNvSpPr>
          <p:nvPr>
            <p:ph type="sldNum" sz="quarter" idx="12"/>
          </p:nvPr>
        </p:nvSpPr>
        <p:spPr/>
        <p:txBody>
          <a:bodyPr/>
          <a:lstStyle/>
          <a:p>
            <a:fld id="{24637C22-C979-4AF9-9F87-581FAA3759D8}" type="slidenum">
              <a:rPr lang="en-US" smtClean="0"/>
              <a:t>49</a:t>
            </a:fld>
            <a:endParaRPr lang="en-US"/>
          </a:p>
        </p:txBody>
      </p:sp>
      <p:pic>
        <p:nvPicPr>
          <p:cNvPr id="11" name="Picture 10">
            <a:extLst>
              <a:ext uri="{FF2B5EF4-FFF2-40B4-BE49-F238E27FC236}">
                <a16:creationId xmlns:a16="http://schemas.microsoft.com/office/drawing/2014/main" id="{8B28E8B7-5308-4B84-8CEC-42CCF59E971B}"/>
              </a:ext>
            </a:extLst>
          </p:cNvPr>
          <p:cNvPicPr>
            <a:picLocks noChangeAspect="1"/>
          </p:cNvPicPr>
          <p:nvPr/>
        </p:nvPicPr>
        <p:blipFill>
          <a:blip r:embed="rId3"/>
          <a:stretch>
            <a:fillRect/>
          </a:stretch>
        </p:blipFill>
        <p:spPr>
          <a:xfrm>
            <a:off x="1365601" y="2035424"/>
            <a:ext cx="4625543" cy="3397710"/>
          </a:xfrm>
          <a:prstGeom prst="rect">
            <a:avLst/>
          </a:prstGeom>
        </p:spPr>
      </p:pic>
      <p:sp>
        <p:nvSpPr>
          <p:cNvPr id="12" name="Rectangle 11">
            <a:extLst>
              <a:ext uri="{FF2B5EF4-FFF2-40B4-BE49-F238E27FC236}">
                <a16:creationId xmlns:a16="http://schemas.microsoft.com/office/drawing/2014/main" id="{92031658-C217-476A-9830-ACB1314B71A9}"/>
              </a:ext>
            </a:extLst>
          </p:cNvPr>
          <p:cNvSpPr/>
          <p:nvPr/>
        </p:nvSpPr>
        <p:spPr>
          <a:xfrm>
            <a:off x="4386143" y="5806891"/>
            <a:ext cx="1605001" cy="369332"/>
          </a:xfrm>
          <a:prstGeom prst="rect">
            <a:avLst/>
          </a:prstGeom>
        </p:spPr>
        <p:txBody>
          <a:bodyPr wrap="square">
            <a:spAutoFit/>
          </a:bodyPr>
          <a:lstStyle/>
          <a:p>
            <a:r>
              <a:rPr lang="en-GB" dirty="0">
                <a:latin typeface="Agency FB" panose="020B0503020202020204" pitchFamily="34" charset="0"/>
              </a:rPr>
              <a:t>Craven et al. 2019</a:t>
            </a:r>
            <a:endParaRPr lang="en-US" dirty="0">
              <a:latin typeface="Agency FB" panose="020B0503020202020204" pitchFamily="34" charset="0"/>
            </a:endParaRPr>
          </a:p>
        </p:txBody>
      </p:sp>
      <p:sp>
        <p:nvSpPr>
          <p:cNvPr id="24" name="TextBox 23">
            <a:extLst>
              <a:ext uri="{FF2B5EF4-FFF2-40B4-BE49-F238E27FC236}">
                <a16:creationId xmlns:a16="http://schemas.microsoft.com/office/drawing/2014/main" id="{6B4CD7B5-648E-42FE-8CD8-667B609FDF48}"/>
              </a:ext>
            </a:extLst>
          </p:cNvPr>
          <p:cNvSpPr txBox="1"/>
          <p:nvPr/>
        </p:nvSpPr>
        <p:spPr>
          <a:xfrm>
            <a:off x="5468094" y="6455578"/>
            <a:ext cx="1316771" cy="369332"/>
          </a:xfrm>
          <a:prstGeom prst="rect">
            <a:avLst/>
          </a:prstGeom>
          <a:noFill/>
        </p:spPr>
        <p:txBody>
          <a:bodyPr wrap="none" rtlCol="0">
            <a:spAutoFit/>
          </a:bodyPr>
          <a:lstStyle/>
          <a:p>
            <a:r>
              <a:rPr lang="en-US" b="1" dirty="0"/>
              <a:t>Background</a:t>
            </a:r>
          </a:p>
        </p:txBody>
      </p:sp>
      <p:sp>
        <p:nvSpPr>
          <p:cNvPr id="25" name="Rectangle 24">
            <a:extLst>
              <a:ext uri="{FF2B5EF4-FFF2-40B4-BE49-F238E27FC236}">
                <a16:creationId xmlns:a16="http://schemas.microsoft.com/office/drawing/2014/main" id="{D45DDE5D-1423-4D26-AC0B-375A39BCCB31}"/>
              </a:ext>
            </a:extLst>
          </p:cNvPr>
          <p:cNvSpPr/>
          <p:nvPr/>
        </p:nvSpPr>
        <p:spPr>
          <a:xfrm>
            <a:off x="2265725" y="3089467"/>
            <a:ext cx="588623" cy="323165"/>
          </a:xfrm>
          <a:prstGeom prst="rect">
            <a:avLst/>
          </a:prstGeom>
        </p:spPr>
        <p:txBody>
          <a:bodyPr wrap="none">
            <a:spAutoFit/>
          </a:bodyPr>
          <a:lstStyle/>
          <a:p>
            <a:r>
              <a:rPr lang="en-US" sz="1500" b="1" dirty="0">
                <a:solidFill>
                  <a:srgbClr val="4F7A20"/>
                </a:solidFill>
              </a:rPr>
              <a:t>5 Ma</a:t>
            </a:r>
          </a:p>
        </p:txBody>
      </p:sp>
      <p:sp>
        <p:nvSpPr>
          <p:cNvPr id="26" name="Rectangle 25">
            <a:extLst>
              <a:ext uri="{FF2B5EF4-FFF2-40B4-BE49-F238E27FC236}">
                <a16:creationId xmlns:a16="http://schemas.microsoft.com/office/drawing/2014/main" id="{F749353E-AA20-4673-8BBF-621E856F6400}"/>
              </a:ext>
            </a:extLst>
          </p:cNvPr>
          <p:cNvSpPr/>
          <p:nvPr/>
        </p:nvSpPr>
        <p:spPr>
          <a:xfrm>
            <a:off x="4084345" y="4319852"/>
            <a:ext cx="737702" cy="323165"/>
          </a:xfrm>
          <a:prstGeom prst="rect">
            <a:avLst/>
          </a:prstGeom>
        </p:spPr>
        <p:txBody>
          <a:bodyPr wrap="none">
            <a:spAutoFit/>
          </a:bodyPr>
          <a:lstStyle/>
          <a:p>
            <a:r>
              <a:rPr lang="en-US" sz="1500" b="1" dirty="0">
                <a:solidFill>
                  <a:srgbClr val="4F7A20"/>
                </a:solidFill>
              </a:rPr>
              <a:t>0.5 Ma</a:t>
            </a:r>
          </a:p>
        </p:txBody>
      </p:sp>
      <p:grpSp>
        <p:nvGrpSpPr>
          <p:cNvPr id="9" name="Group 8">
            <a:extLst>
              <a:ext uri="{FF2B5EF4-FFF2-40B4-BE49-F238E27FC236}">
                <a16:creationId xmlns:a16="http://schemas.microsoft.com/office/drawing/2014/main" id="{DD892EE1-D394-48D4-8063-FF3B01D14676}"/>
              </a:ext>
            </a:extLst>
          </p:cNvPr>
          <p:cNvGrpSpPr/>
          <p:nvPr/>
        </p:nvGrpSpPr>
        <p:grpSpPr>
          <a:xfrm>
            <a:off x="6200858" y="2014226"/>
            <a:ext cx="5090830" cy="4164485"/>
            <a:chOff x="1097280" y="2161675"/>
            <a:chExt cx="5090830" cy="4164485"/>
          </a:xfrm>
        </p:grpSpPr>
        <p:grpSp>
          <p:nvGrpSpPr>
            <p:cNvPr id="23" name="Group 22">
              <a:extLst>
                <a:ext uri="{FF2B5EF4-FFF2-40B4-BE49-F238E27FC236}">
                  <a16:creationId xmlns:a16="http://schemas.microsoft.com/office/drawing/2014/main" id="{0E191AA1-B5EA-4378-92EB-5F9173DEBD00}"/>
                </a:ext>
              </a:extLst>
            </p:cNvPr>
            <p:cNvGrpSpPr/>
            <p:nvPr/>
          </p:nvGrpSpPr>
          <p:grpSpPr>
            <a:xfrm>
              <a:off x="1253390" y="2161675"/>
              <a:ext cx="4934720" cy="2686925"/>
              <a:chOff x="1253390" y="1999750"/>
              <a:chExt cx="4934720" cy="2686925"/>
            </a:xfrm>
          </p:grpSpPr>
          <p:pic>
            <p:nvPicPr>
              <p:cNvPr id="5" name="Picture 4">
                <a:extLst>
                  <a:ext uri="{FF2B5EF4-FFF2-40B4-BE49-F238E27FC236}">
                    <a16:creationId xmlns:a16="http://schemas.microsoft.com/office/drawing/2014/main" id="{CD7FAACC-C889-4923-9B07-BBDFA02E9FC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4" b="89720" l="1087" r="98068">
                            <a14:foregroundMark x1="58092" y1="33178" x2="62923" y2="46573"/>
                            <a14:foregroundMark x1="62923" y1="46573" x2="72947" y2="43769"/>
                            <a14:foregroundMark x1="72947" y1="43769" x2="64010" y2="36604"/>
                            <a14:foregroundMark x1="64010" y1="36604" x2="56039" y2="33801"/>
                            <a14:foregroundMark x1="62802" y1="46573" x2="66667" y2="44704"/>
                            <a14:foregroundMark x1="61957" y1="40810" x2="50845" y2="39875"/>
                            <a14:foregroundMark x1="50845" y1="39875" x2="56280" y2="52025"/>
                            <a14:foregroundMark x1="56280" y1="52025" x2="67633" y2="53427"/>
                            <a14:foregroundMark x1="67633" y1="53427" x2="66908" y2="43769"/>
                            <a14:foregroundMark x1="84179" y1="62150" x2="95169" y2="64330"/>
                            <a14:foregroundMark x1="95169" y1="64330" x2="98309" y2="76947"/>
                            <a14:foregroundMark x1="98309" y1="76947" x2="89251" y2="83333"/>
                            <a14:foregroundMark x1="89251" y1="83333" x2="84903" y2="79751"/>
                            <a14:foregroundMark x1="43478" y1="32243" x2="33454" y2="20405"/>
                            <a14:foregroundMark x1="33454" y1="20405" x2="21498" y2="24766"/>
                            <a14:foregroundMark x1="21498" y1="24766" x2="30435" y2="32399"/>
                            <a14:foregroundMark x1="30435" y1="32399" x2="41425" y2="34268"/>
                            <a14:foregroundMark x1="41425" y1="34268" x2="44444" y2="30374"/>
                            <a14:foregroundMark x1="12198" y1="13863" x2="3019" y2="7321"/>
                            <a14:foregroundMark x1="3019" y1="7321" x2="7005" y2="19626"/>
                            <a14:foregroundMark x1="7005" y1="19626" x2="13164" y2="11838"/>
                            <a14:foregroundMark x1="1087" y1="6854" x2="11353" y2="7165"/>
                            <a14:foregroundMark x1="11353" y1="7165" x2="7005" y2="20561"/>
                            <a14:foregroundMark x1="7005" y1="20561" x2="1087" y2="7944"/>
                            <a14:foregroundMark x1="1087" y1="7944" x2="5797" y2="6854"/>
                            <a14:foregroundMark x1="34420" y1="22118" x2="42512" y2="30530"/>
                            <a14:foregroundMark x1="42512" y1="30530" x2="39010" y2="30685"/>
                            <a14:foregroundMark x1="35870" y1="25857" x2="35628" y2="27726"/>
                          </a14:backgroundRemoval>
                        </a14:imgEffect>
                      </a14:imgLayer>
                    </a14:imgProps>
                  </a:ext>
                </a:extLst>
              </a:blip>
              <a:srcRect l="48787" t="29477" r="23455" b="47937"/>
              <a:stretch/>
            </p:blipFill>
            <p:spPr>
              <a:xfrm>
                <a:off x="1384708" y="3237866"/>
                <a:ext cx="2296398" cy="1448809"/>
              </a:xfrm>
              <a:prstGeom prst="rect">
                <a:avLst/>
              </a:prstGeom>
            </p:spPr>
          </p:pic>
          <p:pic>
            <p:nvPicPr>
              <p:cNvPr id="14" name="Picture 13">
                <a:extLst>
                  <a:ext uri="{FF2B5EF4-FFF2-40B4-BE49-F238E27FC236}">
                    <a16:creationId xmlns:a16="http://schemas.microsoft.com/office/drawing/2014/main" id="{D3520839-3D60-4C34-89B5-C2903D47C0F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4" b="89720" l="1087" r="98068">
                            <a14:foregroundMark x1="58092" y1="33178" x2="62923" y2="46573"/>
                            <a14:foregroundMark x1="62923" y1="46573" x2="72947" y2="43769"/>
                            <a14:foregroundMark x1="72947" y1="43769" x2="64010" y2="36604"/>
                            <a14:foregroundMark x1="64010" y1="36604" x2="56039" y2="33801"/>
                            <a14:foregroundMark x1="62802" y1="46573" x2="66667" y2="44704"/>
                            <a14:foregroundMark x1="61957" y1="40810" x2="50845" y2="39875"/>
                            <a14:foregroundMark x1="50845" y1="39875" x2="56280" y2="52025"/>
                            <a14:foregroundMark x1="56280" y1="52025" x2="67633" y2="53427"/>
                            <a14:foregroundMark x1="67633" y1="53427" x2="66908" y2="43769"/>
                            <a14:foregroundMark x1="84179" y1="62150" x2="95169" y2="64330"/>
                            <a14:foregroundMark x1="95169" y1="64330" x2="98309" y2="76947"/>
                            <a14:foregroundMark x1="98309" y1="76947" x2="89251" y2="83333"/>
                            <a14:foregroundMark x1="89251" y1="83333" x2="84903" y2="79751"/>
                            <a14:foregroundMark x1="43478" y1="32243" x2="33454" y2="20405"/>
                            <a14:foregroundMark x1="33454" y1="20405" x2="21498" y2="24766"/>
                            <a14:foregroundMark x1="21498" y1="24766" x2="30435" y2="32399"/>
                            <a14:foregroundMark x1="30435" y1="32399" x2="41425" y2="34268"/>
                            <a14:foregroundMark x1="41425" y1="34268" x2="44444" y2="30374"/>
                            <a14:foregroundMark x1="12198" y1="13863" x2="3019" y2="7321"/>
                            <a14:foregroundMark x1="3019" y1="7321" x2="7005" y2="19626"/>
                            <a14:foregroundMark x1="7005" y1="19626" x2="13164" y2="11838"/>
                            <a14:foregroundMark x1="1087" y1="6854" x2="11353" y2="7165"/>
                            <a14:foregroundMark x1="11353" y1="7165" x2="7005" y2="20561"/>
                            <a14:foregroundMark x1="7005" y1="20561" x2="1087" y2="7944"/>
                            <a14:foregroundMark x1="1087" y1="7944" x2="5797" y2="6854"/>
                            <a14:foregroundMark x1="34420" y1="22118" x2="42512" y2="30530"/>
                            <a14:foregroundMark x1="42512" y1="30530" x2="39010" y2="30685"/>
                            <a14:foregroundMark x1="35870" y1="25857" x2="35628" y2="27726"/>
                          </a14:backgroundRemoval>
                        </a14:imgEffect>
                      </a14:imgLayer>
                    </a14:imgProps>
                  </a:ext>
                </a:extLst>
              </a:blip>
              <a:srcRect l="38" t="2790" r="86712" b="78182"/>
              <a:stretch/>
            </p:blipFill>
            <p:spPr>
              <a:xfrm>
                <a:off x="1253390" y="1999750"/>
                <a:ext cx="1096198" cy="1220632"/>
              </a:xfrm>
              <a:prstGeom prst="rect">
                <a:avLst/>
              </a:prstGeom>
            </p:spPr>
          </p:pic>
          <p:pic>
            <p:nvPicPr>
              <p:cNvPr id="15" name="Picture 14">
                <a:extLst>
                  <a:ext uri="{FF2B5EF4-FFF2-40B4-BE49-F238E27FC236}">
                    <a16:creationId xmlns:a16="http://schemas.microsoft.com/office/drawing/2014/main" id="{80FBB456-9D3A-41D5-B019-29081360F1C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4" b="89720" l="1087" r="98068">
                            <a14:foregroundMark x1="58092" y1="33178" x2="62923" y2="46573"/>
                            <a14:foregroundMark x1="62923" y1="46573" x2="72947" y2="43769"/>
                            <a14:foregroundMark x1="72947" y1="43769" x2="64010" y2="36604"/>
                            <a14:foregroundMark x1="64010" y1="36604" x2="56039" y2="33801"/>
                            <a14:foregroundMark x1="62802" y1="46573" x2="66667" y2="44704"/>
                            <a14:foregroundMark x1="61957" y1="40810" x2="50845" y2="39875"/>
                            <a14:foregroundMark x1="50845" y1="39875" x2="56280" y2="52025"/>
                            <a14:foregroundMark x1="56280" y1="52025" x2="67633" y2="53427"/>
                            <a14:foregroundMark x1="67633" y1="53427" x2="66908" y2="43769"/>
                            <a14:foregroundMark x1="84179" y1="62150" x2="95169" y2="64330"/>
                            <a14:foregroundMark x1="95169" y1="64330" x2="98309" y2="76947"/>
                            <a14:foregroundMark x1="98309" y1="76947" x2="89251" y2="83333"/>
                            <a14:foregroundMark x1="89251" y1="83333" x2="84903" y2="79751"/>
                            <a14:foregroundMark x1="43478" y1="32243" x2="33454" y2="20405"/>
                            <a14:foregroundMark x1="33454" y1="20405" x2="21498" y2="24766"/>
                            <a14:foregroundMark x1="21498" y1="24766" x2="30435" y2="32399"/>
                            <a14:foregroundMark x1="30435" y1="32399" x2="41425" y2="34268"/>
                            <a14:foregroundMark x1="41425" y1="34268" x2="44444" y2="30374"/>
                            <a14:foregroundMark x1="12198" y1="13863" x2="3019" y2="7321"/>
                            <a14:foregroundMark x1="3019" y1="7321" x2="7005" y2="19626"/>
                            <a14:foregroundMark x1="7005" y1="19626" x2="13164" y2="11838"/>
                            <a14:foregroundMark x1="1087" y1="6854" x2="11353" y2="7165"/>
                            <a14:foregroundMark x1="11353" y1="7165" x2="7005" y2="20561"/>
                            <a14:foregroundMark x1="7005" y1="20561" x2="1087" y2="7944"/>
                            <a14:foregroundMark x1="1087" y1="7944" x2="5797" y2="6854"/>
                            <a14:foregroundMark x1="34420" y1="22118" x2="42512" y2="30530"/>
                            <a14:foregroundMark x1="42512" y1="30530" x2="39010" y2="30685"/>
                            <a14:foregroundMark x1="35870" y1="25857" x2="35628" y2="27726"/>
                          </a14:backgroundRemoval>
                        </a14:imgEffect>
                      </a14:imgLayer>
                    </a14:imgProps>
                  </a:ext>
                </a:extLst>
              </a:blip>
              <a:srcRect l="72670" t="55097" r="829" b="9330"/>
              <a:stretch/>
            </p:blipFill>
            <p:spPr>
              <a:xfrm>
                <a:off x="3995716" y="2151441"/>
                <a:ext cx="2192394" cy="2281836"/>
              </a:xfrm>
              <a:prstGeom prst="rect">
                <a:avLst/>
              </a:prstGeom>
            </p:spPr>
          </p:pic>
          <p:pic>
            <p:nvPicPr>
              <p:cNvPr id="16" name="Picture 15">
                <a:extLst>
                  <a:ext uri="{FF2B5EF4-FFF2-40B4-BE49-F238E27FC236}">
                    <a16:creationId xmlns:a16="http://schemas.microsoft.com/office/drawing/2014/main" id="{770E3D7B-0129-4911-A9C7-B94A50FA864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4" b="89720" l="1087" r="98068">
                            <a14:foregroundMark x1="58092" y1="33178" x2="62923" y2="46573"/>
                            <a14:foregroundMark x1="62923" y1="46573" x2="72947" y2="43769"/>
                            <a14:foregroundMark x1="72947" y1="43769" x2="64010" y2="36604"/>
                            <a14:foregroundMark x1="64010" y1="36604" x2="56039" y2="33801"/>
                            <a14:foregroundMark x1="62802" y1="46573" x2="66667" y2="44704"/>
                            <a14:foregroundMark x1="61957" y1="40810" x2="50845" y2="39875"/>
                            <a14:foregroundMark x1="50845" y1="39875" x2="56280" y2="52025"/>
                            <a14:foregroundMark x1="56280" y1="52025" x2="67633" y2="53427"/>
                            <a14:foregroundMark x1="67633" y1="53427" x2="66908" y2="43769"/>
                            <a14:foregroundMark x1="84179" y1="62150" x2="95169" y2="64330"/>
                            <a14:foregroundMark x1="95169" y1="64330" x2="98309" y2="76947"/>
                            <a14:foregroundMark x1="98309" y1="76947" x2="89251" y2="83333"/>
                            <a14:foregroundMark x1="89251" y1="83333" x2="84903" y2="79751"/>
                            <a14:foregroundMark x1="43478" y1="32243" x2="33454" y2="20405"/>
                            <a14:foregroundMark x1="33454" y1="20405" x2="21498" y2="24766"/>
                            <a14:foregroundMark x1="21498" y1="24766" x2="30435" y2="32399"/>
                            <a14:foregroundMark x1="30435" y1="32399" x2="41425" y2="34268"/>
                            <a14:foregroundMark x1="41425" y1="34268" x2="44444" y2="30374"/>
                            <a14:foregroundMark x1="12198" y1="13863" x2="3019" y2="7321"/>
                            <a14:foregroundMark x1="3019" y1="7321" x2="7005" y2="19626"/>
                            <a14:foregroundMark x1="7005" y1="19626" x2="13164" y2="11838"/>
                            <a14:foregroundMark x1="1087" y1="6854" x2="11353" y2="7165"/>
                            <a14:foregroundMark x1="11353" y1="7165" x2="7005" y2="20561"/>
                            <a14:foregroundMark x1="7005" y1="20561" x2="1087" y2="7944"/>
                            <a14:foregroundMark x1="1087" y1="7944" x2="5797" y2="6854"/>
                            <a14:foregroundMark x1="34420" y1="22118" x2="42512" y2="30530"/>
                            <a14:foregroundMark x1="42512" y1="30530" x2="39010" y2="30685"/>
                            <a14:foregroundMark x1="35870" y1="25857" x2="35628" y2="27726"/>
                          </a14:backgroundRemoval>
                        </a14:imgEffect>
                      </a14:imgLayer>
                    </a14:imgProps>
                  </a:ext>
                </a:extLst>
              </a:blip>
              <a:srcRect l="29110" t="17658" r="54259" b="63313"/>
              <a:stretch/>
            </p:blipFill>
            <p:spPr>
              <a:xfrm>
                <a:off x="2372630" y="2019002"/>
                <a:ext cx="1375895" cy="1220632"/>
              </a:xfrm>
              <a:prstGeom prst="rect">
                <a:avLst/>
              </a:prstGeom>
            </p:spPr>
          </p:pic>
          <p:sp>
            <p:nvSpPr>
              <p:cNvPr id="17" name="Rectangle 16">
                <a:extLst>
                  <a:ext uri="{FF2B5EF4-FFF2-40B4-BE49-F238E27FC236}">
                    <a16:creationId xmlns:a16="http://schemas.microsoft.com/office/drawing/2014/main" id="{F569288F-E318-4655-82FA-6758466FEADB}"/>
                  </a:ext>
                </a:extLst>
              </p:cNvPr>
              <p:cNvSpPr/>
              <p:nvPr/>
            </p:nvSpPr>
            <p:spPr>
              <a:xfrm>
                <a:off x="4877436" y="4110112"/>
                <a:ext cx="762645" cy="323165"/>
              </a:xfrm>
              <a:prstGeom prst="rect">
                <a:avLst/>
              </a:prstGeom>
            </p:spPr>
            <p:txBody>
              <a:bodyPr wrap="none">
                <a:spAutoFit/>
              </a:bodyPr>
              <a:lstStyle/>
              <a:p>
                <a:r>
                  <a:rPr lang="en-GB" sz="1500" dirty="0"/>
                  <a:t>Hawai’i</a:t>
                </a:r>
                <a:endParaRPr lang="en-US" sz="1500" dirty="0"/>
              </a:p>
            </p:txBody>
          </p:sp>
          <p:sp>
            <p:nvSpPr>
              <p:cNvPr id="18" name="Rectangle 17">
                <a:extLst>
                  <a:ext uri="{FF2B5EF4-FFF2-40B4-BE49-F238E27FC236}">
                    <a16:creationId xmlns:a16="http://schemas.microsoft.com/office/drawing/2014/main" id="{DDF6B951-55E4-417B-BFA9-4D1AA62B007B}"/>
                  </a:ext>
                </a:extLst>
              </p:cNvPr>
              <p:cNvSpPr/>
              <p:nvPr/>
            </p:nvSpPr>
            <p:spPr>
              <a:xfrm>
                <a:off x="2829317" y="3555804"/>
                <a:ext cx="899605" cy="323165"/>
              </a:xfrm>
              <a:prstGeom prst="rect">
                <a:avLst/>
              </a:prstGeom>
            </p:spPr>
            <p:txBody>
              <a:bodyPr wrap="none">
                <a:spAutoFit/>
              </a:bodyPr>
              <a:lstStyle/>
              <a:p>
                <a:r>
                  <a:rPr lang="en-GB" sz="1500" dirty="0"/>
                  <a:t>Maui Nui</a:t>
                </a:r>
                <a:endParaRPr lang="en-US" sz="1500" dirty="0"/>
              </a:p>
            </p:txBody>
          </p:sp>
          <p:sp>
            <p:nvSpPr>
              <p:cNvPr id="19" name="Rectangle 18">
                <a:extLst>
                  <a:ext uri="{FF2B5EF4-FFF2-40B4-BE49-F238E27FC236}">
                    <a16:creationId xmlns:a16="http://schemas.microsoft.com/office/drawing/2014/main" id="{9ECA34D0-64E2-490D-AEB1-1413BA3ADF26}"/>
                  </a:ext>
                </a:extLst>
              </p:cNvPr>
              <p:cNvSpPr/>
              <p:nvPr/>
            </p:nvSpPr>
            <p:spPr>
              <a:xfrm>
                <a:off x="2652580" y="2885710"/>
                <a:ext cx="639919" cy="323165"/>
              </a:xfrm>
              <a:prstGeom prst="rect">
                <a:avLst/>
              </a:prstGeom>
            </p:spPr>
            <p:txBody>
              <a:bodyPr wrap="none">
                <a:spAutoFit/>
              </a:bodyPr>
              <a:lstStyle/>
              <a:p>
                <a:r>
                  <a:rPr lang="en-GB" sz="1500" dirty="0" err="1"/>
                  <a:t>O’ahu</a:t>
                </a:r>
                <a:endParaRPr lang="en-US" sz="1500" dirty="0"/>
              </a:p>
            </p:txBody>
          </p:sp>
          <p:sp>
            <p:nvSpPr>
              <p:cNvPr id="20" name="Rectangle 19">
                <a:extLst>
                  <a:ext uri="{FF2B5EF4-FFF2-40B4-BE49-F238E27FC236}">
                    <a16:creationId xmlns:a16="http://schemas.microsoft.com/office/drawing/2014/main" id="{68801F07-652E-4909-A9BC-BD4626EA9F71}"/>
                  </a:ext>
                </a:extLst>
              </p:cNvPr>
              <p:cNvSpPr/>
              <p:nvPr/>
            </p:nvSpPr>
            <p:spPr>
              <a:xfrm>
                <a:off x="1384708" y="2883486"/>
                <a:ext cx="658322" cy="323165"/>
              </a:xfrm>
              <a:prstGeom prst="rect">
                <a:avLst/>
              </a:prstGeom>
            </p:spPr>
            <p:txBody>
              <a:bodyPr wrap="none">
                <a:spAutoFit/>
              </a:bodyPr>
              <a:lstStyle/>
              <a:p>
                <a:r>
                  <a:rPr lang="en-GB" sz="1500" dirty="0" err="1"/>
                  <a:t>Kaua’i</a:t>
                </a:r>
                <a:endParaRPr lang="en-US" sz="1500" dirty="0"/>
              </a:p>
            </p:txBody>
          </p:sp>
        </p:grpSp>
        <p:grpSp>
          <p:nvGrpSpPr>
            <p:cNvPr id="22" name="Group 21">
              <a:extLst>
                <a:ext uri="{FF2B5EF4-FFF2-40B4-BE49-F238E27FC236}">
                  <a16:creationId xmlns:a16="http://schemas.microsoft.com/office/drawing/2014/main" id="{364384F3-44D9-4514-AB43-52A6378CE9CA}"/>
                </a:ext>
              </a:extLst>
            </p:cNvPr>
            <p:cNvGrpSpPr/>
            <p:nvPr/>
          </p:nvGrpSpPr>
          <p:grpSpPr>
            <a:xfrm>
              <a:off x="1097280" y="4965528"/>
              <a:ext cx="1937710" cy="894410"/>
              <a:chOff x="1192565" y="5173986"/>
              <a:chExt cx="1937710" cy="894410"/>
            </a:xfrm>
          </p:grpSpPr>
          <p:pic>
            <p:nvPicPr>
              <p:cNvPr id="6" name="Picture 5">
                <a:extLst>
                  <a:ext uri="{FF2B5EF4-FFF2-40B4-BE49-F238E27FC236}">
                    <a16:creationId xmlns:a16="http://schemas.microsoft.com/office/drawing/2014/main" id="{F3290CCA-5DEB-4690-9592-6A75E0E92115}"/>
                  </a:ext>
                </a:extLst>
              </p:cNvPr>
              <p:cNvPicPr>
                <a:picLocks noChangeAspect="1"/>
              </p:cNvPicPr>
              <p:nvPr/>
            </p:nvPicPr>
            <p:blipFill rotWithShape="1">
              <a:blip r:embed="rId6"/>
              <a:srcRect t="14866" r="60082"/>
              <a:stretch/>
            </p:blipFill>
            <p:spPr>
              <a:xfrm rot="16200000">
                <a:off x="1878497" y="5197614"/>
                <a:ext cx="376994" cy="1364569"/>
              </a:xfrm>
              <a:prstGeom prst="rect">
                <a:avLst/>
              </a:prstGeom>
            </p:spPr>
          </p:pic>
          <p:sp>
            <p:nvSpPr>
              <p:cNvPr id="13" name="Rectangle 12">
                <a:extLst>
                  <a:ext uri="{FF2B5EF4-FFF2-40B4-BE49-F238E27FC236}">
                    <a16:creationId xmlns:a16="http://schemas.microsoft.com/office/drawing/2014/main" id="{62939676-7189-4117-A6DB-546BCDB1D2EB}"/>
                  </a:ext>
                </a:extLst>
              </p:cNvPr>
              <p:cNvSpPr/>
              <p:nvPr/>
            </p:nvSpPr>
            <p:spPr>
              <a:xfrm>
                <a:off x="1192565" y="5173986"/>
                <a:ext cx="1460015" cy="276999"/>
              </a:xfrm>
              <a:prstGeom prst="rect">
                <a:avLst/>
              </a:prstGeom>
            </p:spPr>
            <p:txBody>
              <a:bodyPr wrap="none">
                <a:spAutoFit/>
              </a:bodyPr>
              <a:lstStyle/>
              <a:p>
                <a:r>
                  <a:rPr lang="en-GB" sz="1200" dirty="0"/>
                  <a:t>Annual rainfall (mm)</a:t>
                </a:r>
                <a:endParaRPr lang="en-US" sz="1200" dirty="0"/>
              </a:p>
            </p:txBody>
          </p:sp>
          <p:sp>
            <p:nvSpPr>
              <p:cNvPr id="21" name="Rectangle 20">
                <a:extLst>
                  <a:ext uri="{FF2B5EF4-FFF2-40B4-BE49-F238E27FC236}">
                    <a16:creationId xmlns:a16="http://schemas.microsoft.com/office/drawing/2014/main" id="{C2BE9DBB-0831-4306-ADDF-4DCBF25F6C7E}"/>
                  </a:ext>
                </a:extLst>
              </p:cNvPr>
              <p:cNvSpPr/>
              <p:nvPr/>
            </p:nvSpPr>
            <p:spPr>
              <a:xfrm>
                <a:off x="1278486" y="5450985"/>
                <a:ext cx="1851789" cy="261610"/>
              </a:xfrm>
              <a:prstGeom prst="rect">
                <a:avLst/>
              </a:prstGeom>
            </p:spPr>
            <p:txBody>
              <a:bodyPr wrap="none">
                <a:spAutoFit/>
              </a:bodyPr>
              <a:lstStyle/>
              <a:p>
                <a:r>
                  <a:rPr lang="en-GB" sz="1100" dirty="0"/>
                  <a:t> 200              3500         10000 </a:t>
                </a:r>
                <a:endParaRPr lang="en-US" sz="1100" dirty="0"/>
              </a:p>
            </p:txBody>
          </p:sp>
        </p:grpSp>
        <p:sp>
          <p:nvSpPr>
            <p:cNvPr id="3" name="Rectangle 2">
              <a:extLst>
                <a:ext uri="{FF2B5EF4-FFF2-40B4-BE49-F238E27FC236}">
                  <a16:creationId xmlns:a16="http://schemas.microsoft.com/office/drawing/2014/main" id="{57CDF9E4-9752-482A-A999-FB7FA3AF5ADC}"/>
                </a:ext>
              </a:extLst>
            </p:cNvPr>
            <p:cNvSpPr/>
            <p:nvPr/>
          </p:nvSpPr>
          <p:spPr>
            <a:xfrm>
              <a:off x="1503686" y="5956828"/>
              <a:ext cx="4684424" cy="369332"/>
            </a:xfrm>
            <a:prstGeom prst="rect">
              <a:avLst/>
            </a:prstGeom>
          </p:spPr>
          <p:txBody>
            <a:bodyPr wrap="none">
              <a:spAutoFit/>
            </a:bodyPr>
            <a:lstStyle/>
            <a:p>
              <a:r>
                <a:rPr lang="en-US" dirty="0"/>
                <a:t>Located ca 3000 km from the nearest continent</a:t>
              </a:r>
            </a:p>
          </p:txBody>
        </p:sp>
      </p:grpSp>
      <p:sp>
        <p:nvSpPr>
          <p:cNvPr id="27" name="Rectangle 26">
            <a:extLst>
              <a:ext uri="{FF2B5EF4-FFF2-40B4-BE49-F238E27FC236}">
                <a16:creationId xmlns:a16="http://schemas.microsoft.com/office/drawing/2014/main" id="{ED2A6181-B309-412E-8225-E368A0B5A54C}"/>
              </a:ext>
            </a:extLst>
          </p:cNvPr>
          <p:cNvSpPr/>
          <p:nvPr/>
        </p:nvSpPr>
        <p:spPr>
          <a:xfrm>
            <a:off x="9303890" y="5202889"/>
            <a:ext cx="1851790" cy="369332"/>
          </a:xfrm>
          <a:prstGeom prst="rect">
            <a:avLst/>
          </a:prstGeom>
        </p:spPr>
        <p:txBody>
          <a:bodyPr wrap="square">
            <a:spAutoFit/>
          </a:bodyPr>
          <a:lstStyle/>
          <a:p>
            <a:r>
              <a:rPr lang="en-GB" dirty="0" err="1">
                <a:latin typeface="Agency FB" panose="020B0503020202020204" pitchFamily="34" charset="0"/>
              </a:rPr>
              <a:t>Giambelluca</a:t>
            </a:r>
            <a:r>
              <a:rPr lang="en-GB" dirty="0">
                <a:latin typeface="Agency FB" panose="020B0503020202020204" pitchFamily="34" charset="0"/>
              </a:rPr>
              <a:t> et al. 2013</a:t>
            </a:r>
            <a:endParaRPr lang="en-US" dirty="0">
              <a:latin typeface="Agency FB" panose="020B0503020202020204" pitchFamily="34" charset="0"/>
            </a:endParaRPr>
          </a:p>
        </p:txBody>
      </p:sp>
      <p:cxnSp>
        <p:nvCxnSpPr>
          <p:cNvPr id="28" name="Straight Connector 27">
            <a:extLst>
              <a:ext uri="{FF2B5EF4-FFF2-40B4-BE49-F238E27FC236}">
                <a16:creationId xmlns:a16="http://schemas.microsoft.com/office/drawing/2014/main" id="{25964FE4-2A13-42C0-947C-ED0A48C2155F}"/>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44144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009C-C9B0-4025-9271-A8ABCB717C56}"/>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5B72E097-5653-4AB0-B31B-7F8D3CE4F02A}"/>
              </a:ext>
            </a:extLst>
          </p:cNvPr>
          <p:cNvSpPr>
            <a:spLocks noGrp="1"/>
          </p:cNvSpPr>
          <p:nvPr>
            <p:ph idx="1"/>
          </p:nvPr>
        </p:nvSpPr>
        <p:spPr>
          <a:xfrm>
            <a:off x="838200" y="1825625"/>
            <a:ext cx="7429500" cy="4351338"/>
          </a:xfrm>
        </p:spPr>
        <p:txBody>
          <a:bodyPr>
            <a:normAutofit/>
          </a:bodyPr>
          <a:lstStyle/>
          <a:p>
            <a:pPr marL="0" indent="0">
              <a:lnSpc>
                <a:spcPct val="150000"/>
              </a:lnSpc>
              <a:buNone/>
            </a:pPr>
            <a:r>
              <a:rPr lang="en-US" sz="2500" dirty="0"/>
              <a:t>Studies organismal ecology, including physiological ecology, behavioral ecology and evolutionary ecology, and their role/function in community and ecosystem patterns and processes.</a:t>
            </a:r>
          </a:p>
          <a:p>
            <a:pPr marL="0" indent="0">
              <a:lnSpc>
                <a:spcPct val="150000"/>
              </a:lnSpc>
              <a:buNone/>
            </a:pPr>
            <a:endParaRPr lang="en-US" sz="2500" dirty="0"/>
          </a:p>
          <a:p>
            <a:pPr>
              <a:lnSpc>
                <a:spcPct val="150000"/>
              </a:lnSpc>
            </a:pPr>
            <a:endParaRPr lang="en-US" sz="2500" dirty="0"/>
          </a:p>
        </p:txBody>
      </p:sp>
      <p:sp>
        <p:nvSpPr>
          <p:cNvPr id="4" name="Slide Number Placeholder 3">
            <a:extLst>
              <a:ext uri="{FF2B5EF4-FFF2-40B4-BE49-F238E27FC236}">
                <a16:creationId xmlns:a16="http://schemas.microsoft.com/office/drawing/2014/main" id="{3C2AD3EB-F417-49E2-9F1E-D2351A0F70AF}"/>
              </a:ext>
            </a:extLst>
          </p:cNvPr>
          <p:cNvSpPr>
            <a:spLocks noGrp="1"/>
          </p:cNvSpPr>
          <p:nvPr>
            <p:ph type="sldNum" sz="quarter" idx="12"/>
          </p:nvPr>
        </p:nvSpPr>
        <p:spPr/>
        <p:txBody>
          <a:bodyPr/>
          <a:lstStyle/>
          <a:p>
            <a:fld id="{C73C8D7F-9C84-47C4-B132-BAD03B6622AA}" type="slidenum">
              <a:rPr lang="LID4096" smtClean="0"/>
              <a:t>5</a:t>
            </a:fld>
            <a:endParaRPr lang="LID4096"/>
          </a:p>
        </p:txBody>
      </p:sp>
      <p:sp>
        <p:nvSpPr>
          <p:cNvPr id="7" name="Rectangle 6">
            <a:extLst>
              <a:ext uri="{FF2B5EF4-FFF2-40B4-BE49-F238E27FC236}">
                <a16:creationId xmlns:a16="http://schemas.microsoft.com/office/drawing/2014/main" id="{4C17D9ED-2B0F-4BDE-9BE8-93230485E517}"/>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pic>
        <p:nvPicPr>
          <p:cNvPr id="8" name="Picture 7">
            <a:extLst>
              <a:ext uri="{FF2B5EF4-FFF2-40B4-BE49-F238E27FC236}">
                <a16:creationId xmlns:a16="http://schemas.microsoft.com/office/drawing/2014/main" id="{FF47C1F7-388B-4BA8-AACB-EA105FF0AB65}"/>
              </a:ext>
            </a:extLst>
          </p:cNvPr>
          <p:cNvPicPr>
            <a:picLocks noChangeAspect="1"/>
          </p:cNvPicPr>
          <p:nvPr/>
        </p:nvPicPr>
        <p:blipFill rotWithShape="1">
          <a:blip r:embed="rId2"/>
          <a:srcRect t="3197"/>
          <a:stretch/>
        </p:blipFill>
        <p:spPr>
          <a:xfrm>
            <a:off x="9178824" y="1154625"/>
            <a:ext cx="3013176" cy="4548749"/>
          </a:xfrm>
          <a:prstGeom prst="rect">
            <a:avLst/>
          </a:prstGeom>
        </p:spPr>
      </p:pic>
    </p:spTree>
    <p:extLst>
      <p:ext uri="{BB962C8B-B14F-4D97-AF65-F5344CB8AC3E}">
        <p14:creationId xmlns:p14="http://schemas.microsoft.com/office/powerpoint/2010/main" val="25351911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D919-AE21-4490-9CC6-4FDB5F1A1E4B}"/>
              </a:ext>
            </a:extLst>
          </p:cNvPr>
          <p:cNvSpPr>
            <a:spLocks noGrp="1"/>
          </p:cNvSpPr>
          <p:nvPr>
            <p:ph type="title"/>
          </p:nvPr>
        </p:nvSpPr>
        <p:spPr/>
        <p:txBody>
          <a:bodyPr>
            <a:normAutofit/>
          </a:bodyPr>
          <a:lstStyle/>
          <a:p>
            <a:r>
              <a:rPr lang="en-GB" sz="4100" dirty="0"/>
              <a:t>Hawaiian Islands</a:t>
            </a:r>
            <a:endParaRPr lang="en-US" sz="4100" dirty="0"/>
          </a:p>
        </p:txBody>
      </p:sp>
      <p:sp>
        <p:nvSpPr>
          <p:cNvPr id="4" name="Slide Number Placeholder 3">
            <a:extLst>
              <a:ext uri="{FF2B5EF4-FFF2-40B4-BE49-F238E27FC236}">
                <a16:creationId xmlns:a16="http://schemas.microsoft.com/office/drawing/2014/main" id="{AABC9284-EA06-4C59-ABE6-D4BFC93CBE33}"/>
              </a:ext>
            </a:extLst>
          </p:cNvPr>
          <p:cNvSpPr>
            <a:spLocks noGrp="1"/>
          </p:cNvSpPr>
          <p:nvPr>
            <p:ph type="sldNum" sz="quarter" idx="12"/>
          </p:nvPr>
        </p:nvSpPr>
        <p:spPr/>
        <p:txBody>
          <a:bodyPr/>
          <a:lstStyle/>
          <a:p>
            <a:fld id="{24637C22-C979-4AF9-9F87-581FAA3759D8}" type="slidenum">
              <a:rPr lang="en-US" smtClean="0"/>
              <a:t>50</a:t>
            </a:fld>
            <a:endParaRPr lang="en-US"/>
          </a:p>
        </p:txBody>
      </p:sp>
      <p:sp>
        <p:nvSpPr>
          <p:cNvPr id="24" name="TextBox 23">
            <a:extLst>
              <a:ext uri="{FF2B5EF4-FFF2-40B4-BE49-F238E27FC236}">
                <a16:creationId xmlns:a16="http://schemas.microsoft.com/office/drawing/2014/main" id="{6B4CD7B5-648E-42FE-8CD8-667B609FDF48}"/>
              </a:ext>
            </a:extLst>
          </p:cNvPr>
          <p:cNvSpPr txBox="1"/>
          <p:nvPr/>
        </p:nvSpPr>
        <p:spPr>
          <a:xfrm>
            <a:off x="5468094" y="6455578"/>
            <a:ext cx="1316771" cy="369332"/>
          </a:xfrm>
          <a:prstGeom prst="rect">
            <a:avLst/>
          </a:prstGeom>
          <a:noFill/>
        </p:spPr>
        <p:txBody>
          <a:bodyPr wrap="none" rtlCol="0">
            <a:spAutoFit/>
          </a:bodyPr>
          <a:lstStyle/>
          <a:p>
            <a:r>
              <a:rPr lang="en-US" b="1" dirty="0"/>
              <a:t>Background</a:t>
            </a:r>
          </a:p>
        </p:txBody>
      </p:sp>
      <p:pic>
        <p:nvPicPr>
          <p:cNvPr id="7" name="Picture 6">
            <a:extLst>
              <a:ext uri="{FF2B5EF4-FFF2-40B4-BE49-F238E27FC236}">
                <a16:creationId xmlns:a16="http://schemas.microsoft.com/office/drawing/2014/main" id="{D9511832-45F6-4CB2-8078-095DF1F190C4}"/>
              </a:ext>
            </a:extLst>
          </p:cNvPr>
          <p:cNvPicPr>
            <a:picLocks noChangeAspect="1"/>
          </p:cNvPicPr>
          <p:nvPr/>
        </p:nvPicPr>
        <p:blipFill>
          <a:blip r:embed="rId3"/>
          <a:stretch>
            <a:fillRect/>
          </a:stretch>
        </p:blipFill>
        <p:spPr>
          <a:xfrm>
            <a:off x="1369862" y="1914279"/>
            <a:ext cx="3568704" cy="2338926"/>
          </a:xfrm>
          <a:prstGeom prst="rect">
            <a:avLst/>
          </a:prstGeom>
        </p:spPr>
      </p:pic>
      <p:sp>
        <p:nvSpPr>
          <p:cNvPr id="28" name="Rectangle 27">
            <a:extLst>
              <a:ext uri="{FF2B5EF4-FFF2-40B4-BE49-F238E27FC236}">
                <a16:creationId xmlns:a16="http://schemas.microsoft.com/office/drawing/2014/main" id="{4245996E-326D-48E1-BBEF-CDBB26EE22C2}"/>
              </a:ext>
            </a:extLst>
          </p:cNvPr>
          <p:cNvSpPr/>
          <p:nvPr/>
        </p:nvSpPr>
        <p:spPr>
          <a:xfrm>
            <a:off x="1369862" y="3416300"/>
            <a:ext cx="3345931" cy="923330"/>
          </a:xfrm>
          <a:prstGeom prst="rect">
            <a:avLst/>
          </a:prstGeom>
        </p:spPr>
        <p:txBody>
          <a:bodyPr wrap="square">
            <a:spAutoFit/>
          </a:bodyPr>
          <a:lstStyle/>
          <a:p>
            <a:r>
              <a:rPr lang="en-US" dirty="0">
                <a:solidFill>
                  <a:schemeClr val="bg1"/>
                </a:solidFill>
              </a:rPr>
              <a:t>Mount of Tears </a:t>
            </a:r>
            <a:r>
              <a:rPr lang="en-US" dirty="0" err="1">
                <a:solidFill>
                  <a:schemeClr val="bg1"/>
                </a:solidFill>
              </a:rPr>
              <a:t>Kaua’I</a:t>
            </a:r>
            <a:endParaRPr lang="en-US" dirty="0">
              <a:solidFill>
                <a:schemeClr val="bg1"/>
              </a:solidFill>
            </a:endParaRPr>
          </a:p>
          <a:p>
            <a:r>
              <a:rPr lang="en-US" dirty="0">
                <a:solidFill>
                  <a:schemeClr val="bg1"/>
                </a:solidFill>
              </a:rPr>
              <a:t>&gt; 11000 mm of rainfall annually</a:t>
            </a:r>
          </a:p>
          <a:p>
            <a:endParaRPr lang="en-US" dirty="0"/>
          </a:p>
        </p:txBody>
      </p:sp>
      <p:grpSp>
        <p:nvGrpSpPr>
          <p:cNvPr id="29" name="Group 28">
            <a:extLst>
              <a:ext uri="{FF2B5EF4-FFF2-40B4-BE49-F238E27FC236}">
                <a16:creationId xmlns:a16="http://schemas.microsoft.com/office/drawing/2014/main" id="{BE0E7B19-4CF6-4A11-AF93-827D6C6DAF6C}"/>
              </a:ext>
            </a:extLst>
          </p:cNvPr>
          <p:cNvGrpSpPr/>
          <p:nvPr/>
        </p:nvGrpSpPr>
        <p:grpSpPr>
          <a:xfrm>
            <a:off x="6200858" y="2014226"/>
            <a:ext cx="5090830" cy="4164485"/>
            <a:chOff x="1097280" y="2161675"/>
            <a:chExt cx="5090830" cy="4164485"/>
          </a:xfrm>
        </p:grpSpPr>
        <p:grpSp>
          <p:nvGrpSpPr>
            <p:cNvPr id="30" name="Group 29">
              <a:extLst>
                <a:ext uri="{FF2B5EF4-FFF2-40B4-BE49-F238E27FC236}">
                  <a16:creationId xmlns:a16="http://schemas.microsoft.com/office/drawing/2014/main" id="{CE1AFD0E-DEB9-476F-9A35-F489C39DC375}"/>
                </a:ext>
              </a:extLst>
            </p:cNvPr>
            <p:cNvGrpSpPr/>
            <p:nvPr/>
          </p:nvGrpSpPr>
          <p:grpSpPr>
            <a:xfrm>
              <a:off x="1253390" y="2161675"/>
              <a:ext cx="4934720" cy="2686925"/>
              <a:chOff x="1253390" y="1999750"/>
              <a:chExt cx="4934720" cy="2686925"/>
            </a:xfrm>
          </p:grpSpPr>
          <p:pic>
            <p:nvPicPr>
              <p:cNvPr id="36" name="Picture 35">
                <a:extLst>
                  <a:ext uri="{FF2B5EF4-FFF2-40B4-BE49-F238E27FC236}">
                    <a16:creationId xmlns:a16="http://schemas.microsoft.com/office/drawing/2014/main" id="{6AA85AC7-BCDD-4F1D-AAE6-EF324888F7B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4" b="89720" l="1087" r="98068">
                            <a14:foregroundMark x1="58092" y1="33178" x2="62923" y2="46573"/>
                            <a14:foregroundMark x1="62923" y1="46573" x2="72947" y2="43769"/>
                            <a14:foregroundMark x1="72947" y1="43769" x2="64010" y2="36604"/>
                            <a14:foregroundMark x1="64010" y1="36604" x2="56039" y2="33801"/>
                            <a14:foregroundMark x1="62802" y1="46573" x2="66667" y2="44704"/>
                            <a14:foregroundMark x1="61957" y1="40810" x2="50845" y2="39875"/>
                            <a14:foregroundMark x1="50845" y1="39875" x2="56280" y2="52025"/>
                            <a14:foregroundMark x1="56280" y1="52025" x2="67633" y2="53427"/>
                            <a14:foregroundMark x1="67633" y1="53427" x2="66908" y2="43769"/>
                            <a14:foregroundMark x1="84179" y1="62150" x2="95169" y2="64330"/>
                            <a14:foregroundMark x1="95169" y1="64330" x2="98309" y2="76947"/>
                            <a14:foregroundMark x1="98309" y1="76947" x2="89251" y2="83333"/>
                            <a14:foregroundMark x1="89251" y1="83333" x2="84903" y2="79751"/>
                            <a14:foregroundMark x1="43478" y1="32243" x2="33454" y2="20405"/>
                            <a14:foregroundMark x1="33454" y1="20405" x2="21498" y2="24766"/>
                            <a14:foregroundMark x1="21498" y1="24766" x2="30435" y2="32399"/>
                            <a14:foregroundMark x1="30435" y1="32399" x2="41425" y2="34268"/>
                            <a14:foregroundMark x1="41425" y1="34268" x2="44444" y2="30374"/>
                            <a14:foregroundMark x1="12198" y1="13863" x2="3019" y2="7321"/>
                            <a14:foregroundMark x1="3019" y1="7321" x2="7005" y2="19626"/>
                            <a14:foregroundMark x1="7005" y1="19626" x2="13164" y2="11838"/>
                            <a14:foregroundMark x1="1087" y1="6854" x2="11353" y2="7165"/>
                            <a14:foregroundMark x1="11353" y1="7165" x2="7005" y2="20561"/>
                            <a14:foregroundMark x1="7005" y1="20561" x2="1087" y2="7944"/>
                            <a14:foregroundMark x1="1087" y1="7944" x2="5797" y2="6854"/>
                            <a14:foregroundMark x1="34420" y1="22118" x2="42512" y2="30530"/>
                            <a14:foregroundMark x1="42512" y1="30530" x2="39010" y2="30685"/>
                            <a14:foregroundMark x1="35870" y1="25857" x2="35628" y2="27726"/>
                          </a14:backgroundRemoval>
                        </a14:imgEffect>
                      </a14:imgLayer>
                    </a14:imgProps>
                  </a:ext>
                </a:extLst>
              </a:blip>
              <a:srcRect l="48787" t="29477" r="23455" b="47937"/>
              <a:stretch/>
            </p:blipFill>
            <p:spPr>
              <a:xfrm>
                <a:off x="1384708" y="3237866"/>
                <a:ext cx="2296398" cy="1448809"/>
              </a:xfrm>
              <a:prstGeom prst="rect">
                <a:avLst/>
              </a:prstGeom>
            </p:spPr>
          </p:pic>
          <p:pic>
            <p:nvPicPr>
              <p:cNvPr id="37" name="Picture 36">
                <a:extLst>
                  <a:ext uri="{FF2B5EF4-FFF2-40B4-BE49-F238E27FC236}">
                    <a16:creationId xmlns:a16="http://schemas.microsoft.com/office/drawing/2014/main" id="{A9B6A23B-15BF-489E-983C-F96F8D4FE01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4" b="89720" l="1087" r="98068">
                            <a14:foregroundMark x1="58092" y1="33178" x2="62923" y2="46573"/>
                            <a14:foregroundMark x1="62923" y1="46573" x2="72947" y2="43769"/>
                            <a14:foregroundMark x1="72947" y1="43769" x2="64010" y2="36604"/>
                            <a14:foregroundMark x1="64010" y1="36604" x2="56039" y2="33801"/>
                            <a14:foregroundMark x1="62802" y1="46573" x2="66667" y2="44704"/>
                            <a14:foregroundMark x1="61957" y1="40810" x2="50845" y2="39875"/>
                            <a14:foregroundMark x1="50845" y1="39875" x2="56280" y2="52025"/>
                            <a14:foregroundMark x1="56280" y1="52025" x2="67633" y2="53427"/>
                            <a14:foregroundMark x1="67633" y1="53427" x2="66908" y2="43769"/>
                            <a14:foregroundMark x1="84179" y1="62150" x2="95169" y2="64330"/>
                            <a14:foregroundMark x1="95169" y1="64330" x2="98309" y2="76947"/>
                            <a14:foregroundMark x1="98309" y1="76947" x2="89251" y2="83333"/>
                            <a14:foregroundMark x1="89251" y1="83333" x2="84903" y2="79751"/>
                            <a14:foregroundMark x1="43478" y1="32243" x2="33454" y2="20405"/>
                            <a14:foregroundMark x1="33454" y1="20405" x2="21498" y2="24766"/>
                            <a14:foregroundMark x1="21498" y1="24766" x2="30435" y2="32399"/>
                            <a14:foregroundMark x1="30435" y1="32399" x2="41425" y2="34268"/>
                            <a14:foregroundMark x1="41425" y1="34268" x2="44444" y2="30374"/>
                            <a14:foregroundMark x1="12198" y1="13863" x2="3019" y2="7321"/>
                            <a14:foregroundMark x1="3019" y1="7321" x2="7005" y2="19626"/>
                            <a14:foregroundMark x1="7005" y1="19626" x2="13164" y2="11838"/>
                            <a14:foregroundMark x1="1087" y1="6854" x2="11353" y2="7165"/>
                            <a14:foregroundMark x1="11353" y1="7165" x2="7005" y2="20561"/>
                            <a14:foregroundMark x1="7005" y1="20561" x2="1087" y2="7944"/>
                            <a14:foregroundMark x1="1087" y1="7944" x2="5797" y2="6854"/>
                            <a14:foregroundMark x1="34420" y1="22118" x2="42512" y2="30530"/>
                            <a14:foregroundMark x1="42512" y1="30530" x2="39010" y2="30685"/>
                            <a14:foregroundMark x1="35870" y1="25857" x2="35628" y2="27726"/>
                          </a14:backgroundRemoval>
                        </a14:imgEffect>
                      </a14:imgLayer>
                    </a14:imgProps>
                  </a:ext>
                </a:extLst>
              </a:blip>
              <a:srcRect l="38" t="2790" r="86712" b="78182"/>
              <a:stretch/>
            </p:blipFill>
            <p:spPr>
              <a:xfrm>
                <a:off x="1253390" y="1999750"/>
                <a:ext cx="1096198" cy="1220632"/>
              </a:xfrm>
              <a:prstGeom prst="rect">
                <a:avLst/>
              </a:prstGeom>
            </p:spPr>
          </p:pic>
          <p:pic>
            <p:nvPicPr>
              <p:cNvPr id="38" name="Picture 37">
                <a:extLst>
                  <a:ext uri="{FF2B5EF4-FFF2-40B4-BE49-F238E27FC236}">
                    <a16:creationId xmlns:a16="http://schemas.microsoft.com/office/drawing/2014/main" id="{52BA80BC-2595-4804-8DB0-D28F7E927D8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4" b="89720" l="1087" r="98068">
                            <a14:foregroundMark x1="58092" y1="33178" x2="62923" y2="46573"/>
                            <a14:foregroundMark x1="62923" y1="46573" x2="72947" y2="43769"/>
                            <a14:foregroundMark x1="72947" y1="43769" x2="64010" y2="36604"/>
                            <a14:foregroundMark x1="64010" y1="36604" x2="56039" y2="33801"/>
                            <a14:foregroundMark x1="62802" y1="46573" x2="66667" y2="44704"/>
                            <a14:foregroundMark x1="61957" y1="40810" x2="50845" y2="39875"/>
                            <a14:foregroundMark x1="50845" y1="39875" x2="56280" y2="52025"/>
                            <a14:foregroundMark x1="56280" y1="52025" x2="67633" y2="53427"/>
                            <a14:foregroundMark x1="67633" y1="53427" x2="66908" y2="43769"/>
                            <a14:foregroundMark x1="84179" y1="62150" x2="95169" y2="64330"/>
                            <a14:foregroundMark x1="95169" y1="64330" x2="98309" y2="76947"/>
                            <a14:foregroundMark x1="98309" y1="76947" x2="89251" y2="83333"/>
                            <a14:foregroundMark x1="89251" y1="83333" x2="84903" y2="79751"/>
                            <a14:foregroundMark x1="43478" y1="32243" x2="33454" y2="20405"/>
                            <a14:foregroundMark x1="33454" y1="20405" x2="21498" y2="24766"/>
                            <a14:foregroundMark x1="21498" y1="24766" x2="30435" y2="32399"/>
                            <a14:foregroundMark x1="30435" y1="32399" x2="41425" y2="34268"/>
                            <a14:foregroundMark x1="41425" y1="34268" x2="44444" y2="30374"/>
                            <a14:foregroundMark x1="12198" y1="13863" x2="3019" y2="7321"/>
                            <a14:foregroundMark x1="3019" y1="7321" x2="7005" y2="19626"/>
                            <a14:foregroundMark x1="7005" y1="19626" x2="13164" y2="11838"/>
                            <a14:foregroundMark x1="1087" y1="6854" x2="11353" y2="7165"/>
                            <a14:foregroundMark x1="11353" y1="7165" x2="7005" y2="20561"/>
                            <a14:foregroundMark x1="7005" y1="20561" x2="1087" y2="7944"/>
                            <a14:foregroundMark x1="1087" y1="7944" x2="5797" y2="6854"/>
                            <a14:foregroundMark x1="34420" y1="22118" x2="42512" y2="30530"/>
                            <a14:foregroundMark x1="42512" y1="30530" x2="39010" y2="30685"/>
                            <a14:foregroundMark x1="35870" y1="25857" x2="35628" y2="27726"/>
                          </a14:backgroundRemoval>
                        </a14:imgEffect>
                      </a14:imgLayer>
                    </a14:imgProps>
                  </a:ext>
                </a:extLst>
              </a:blip>
              <a:srcRect l="72670" t="55097" r="829" b="9330"/>
              <a:stretch/>
            </p:blipFill>
            <p:spPr>
              <a:xfrm>
                <a:off x="3995716" y="2151441"/>
                <a:ext cx="2192394" cy="2281836"/>
              </a:xfrm>
              <a:prstGeom prst="rect">
                <a:avLst/>
              </a:prstGeom>
            </p:spPr>
          </p:pic>
          <p:pic>
            <p:nvPicPr>
              <p:cNvPr id="39" name="Picture 38">
                <a:extLst>
                  <a:ext uri="{FF2B5EF4-FFF2-40B4-BE49-F238E27FC236}">
                    <a16:creationId xmlns:a16="http://schemas.microsoft.com/office/drawing/2014/main" id="{76B6BE2E-0114-4246-8060-553860CAF7E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4" b="89720" l="1087" r="98068">
                            <a14:foregroundMark x1="58092" y1="33178" x2="62923" y2="46573"/>
                            <a14:foregroundMark x1="62923" y1="46573" x2="72947" y2="43769"/>
                            <a14:foregroundMark x1="72947" y1="43769" x2="64010" y2="36604"/>
                            <a14:foregroundMark x1="64010" y1="36604" x2="56039" y2="33801"/>
                            <a14:foregroundMark x1="62802" y1="46573" x2="66667" y2="44704"/>
                            <a14:foregroundMark x1="61957" y1="40810" x2="50845" y2="39875"/>
                            <a14:foregroundMark x1="50845" y1="39875" x2="56280" y2="52025"/>
                            <a14:foregroundMark x1="56280" y1="52025" x2="67633" y2="53427"/>
                            <a14:foregroundMark x1="67633" y1="53427" x2="66908" y2="43769"/>
                            <a14:foregroundMark x1="84179" y1="62150" x2="95169" y2="64330"/>
                            <a14:foregroundMark x1="95169" y1="64330" x2="98309" y2="76947"/>
                            <a14:foregroundMark x1="98309" y1="76947" x2="89251" y2="83333"/>
                            <a14:foregroundMark x1="89251" y1="83333" x2="84903" y2="79751"/>
                            <a14:foregroundMark x1="43478" y1="32243" x2="33454" y2="20405"/>
                            <a14:foregroundMark x1="33454" y1="20405" x2="21498" y2="24766"/>
                            <a14:foregroundMark x1="21498" y1="24766" x2="30435" y2="32399"/>
                            <a14:foregroundMark x1="30435" y1="32399" x2="41425" y2="34268"/>
                            <a14:foregroundMark x1="41425" y1="34268" x2="44444" y2="30374"/>
                            <a14:foregroundMark x1="12198" y1="13863" x2="3019" y2="7321"/>
                            <a14:foregroundMark x1="3019" y1="7321" x2="7005" y2="19626"/>
                            <a14:foregroundMark x1="7005" y1="19626" x2="13164" y2="11838"/>
                            <a14:foregroundMark x1="1087" y1="6854" x2="11353" y2="7165"/>
                            <a14:foregroundMark x1="11353" y1="7165" x2="7005" y2="20561"/>
                            <a14:foregroundMark x1="7005" y1="20561" x2="1087" y2="7944"/>
                            <a14:foregroundMark x1="1087" y1="7944" x2="5797" y2="6854"/>
                            <a14:foregroundMark x1="34420" y1="22118" x2="42512" y2="30530"/>
                            <a14:foregroundMark x1="42512" y1="30530" x2="39010" y2="30685"/>
                            <a14:foregroundMark x1="35870" y1="25857" x2="35628" y2="27726"/>
                          </a14:backgroundRemoval>
                        </a14:imgEffect>
                      </a14:imgLayer>
                    </a14:imgProps>
                  </a:ext>
                </a:extLst>
              </a:blip>
              <a:srcRect l="29110" t="17658" r="54259" b="63313"/>
              <a:stretch/>
            </p:blipFill>
            <p:spPr>
              <a:xfrm>
                <a:off x="2372630" y="2019002"/>
                <a:ext cx="1375895" cy="1220632"/>
              </a:xfrm>
              <a:prstGeom prst="rect">
                <a:avLst/>
              </a:prstGeom>
            </p:spPr>
          </p:pic>
          <p:sp>
            <p:nvSpPr>
              <p:cNvPr id="40" name="Rectangle 39">
                <a:extLst>
                  <a:ext uri="{FF2B5EF4-FFF2-40B4-BE49-F238E27FC236}">
                    <a16:creationId xmlns:a16="http://schemas.microsoft.com/office/drawing/2014/main" id="{96B3DE5B-254C-45F7-8F88-62933CDCCE75}"/>
                  </a:ext>
                </a:extLst>
              </p:cNvPr>
              <p:cNvSpPr/>
              <p:nvPr/>
            </p:nvSpPr>
            <p:spPr>
              <a:xfrm>
                <a:off x="4877436" y="4110112"/>
                <a:ext cx="762645" cy="323165"/>
              </a:xfrm>
              <a:prstGeom prst="rect">
                <a:avLst/>
              </a:prstGeom>
            </p:spPr>
            <p:txBody>
              <a:bodyPr wrap="none">
                <a:spAutoFit/>
              </a:bodyPr>
              <a:lstStyle/>
              <a:p>
                <a:r>
                  <a:rPr lang="en-GB" sz="1500" dirty="0"/>
                  <a:t>Hawai’i</a:t>
                </a:r>
                <a:endParaRPr lang="en-US" sz="1500" dirty="0"/>
              </a:p>
            </p:txBody>
          </p:sp>
          <p:sp>
            <p:nvSpPr>
              <p:cNvPr id="41" name="Rectangle 40">
                <a:extLst>
                  <a:ext uri="{FF2B5EF4-FFF2-40B4-BE49-F238E27FC236}">
                    <a16:creationId xmlns:a16="http://schemas.microsoft.com/office/drawing/2014/main" id="{1991D53C-C09E-4D21-90CD-FF1F32BB5349}"/>
                  </a:ext>
                </a:extLst>
              </p:cNvPr>
              <p:cNvSpPr/>
              <p:nvPr/>
            </p:nvSpPr>
            <p:spPr>
              <a:xfrm>
                <a:off x="2829317" y="3555804"/>
                <a:ext cx="899605" cy="323165"/>
              </a:xfrm>
              <a:prstGeom prst="rect">
                <a:avLst/>
              </a:prstGeom>
            </p:spPr>
            <p:txBody>
              <a:bodyPr wrap="none">
                <a:spAutoFit/>
              </a:bodyPr>
              <a:lstStyle/>
              <a:p>
                <a:r>
                  <a:rPr lang="en-GB" sz="1500" dirty="0"/>
                  <a:t>Maui Nui</a:t>
                </a:r>
                <a:endParaRPr lang="en-US" sz="1500" dirty="0"/>
              </a:p>
            </p:txBody>
          </p:sp>
          <p:sp>
            <p:nvSpPr>
              <p:cNvPr id="42" name="Rectangle 41">
                <a:extLst>
                  <a:ext uri="{FF2B5EF4-FFF2-40B4-BE49-F238E27FC236}">
                    <a16:creationId xmlns:a16="http://schemas.microsoft.com/office/drawing/2014/main" id="{35073E12-EE23-4226-AF65-D852C0A9EA85}"/>
                  </a:ext>
                </a:extLst>
              </p:cNvPr>
              <p:cNvSpPr/>
              <p:nvPr/>
            </p:nvSpPr>
            <p:spPr>
              <a:xfrm>
                <a:off x="2652580" y="2885710"/>
                <a:ext cx="639919" cy="323165"/>
              </a:xfrm>
              <a:prstGeom prst="rect">
                <a:avLst/>
              </a:prstGeom>
            </p:spPr>
            <p:txBody>
              <a:bodyPr wrap="none">
                <a:spAutoFit/>
              </a:bodyPr>
              <a:lstStyle/>
              <a:p>
                <a:r>
                  <a:rPr lang="en-GB" sz="1500" dirty="0" err="1"/>
                  <a:t>O’ahu</a:t>
                </a:r>
                <a:endParaRPr lang="en-US" sz="1500" dirty="0"/>
              </a:p>
            </p:txBody>
          </p:sp>
          <p:sp>
            <p:nvSpPr>
              <p:cNvPr id="43" name="Rectangle 42">
                <a:extLst>
                  <a:ext uri="{FF2B5EF4-FFF2-40B4-BE49-F238E27FC236}">
                    <a16:creationId xmlns:a16="http://schemas.microsoft.com/office/drawing/2014/main" id="{AE4E5697-E3CA-4239-9F0B-701CD12AF413}"/>
                  </a:ext>
                </a:extLst>
              </p:cNvPr>
              <p:cNvSpPr/>
              <p:nvPr/>
            </p:nvSpPr>
            <p:spPr>
              <a:xfrm>
                <a:off x="1384708" y="2883486"/>
                <a:ext cx="658322" cy="323165"/>
              </a:xfrm>
              <a:prstGeom prst="rect">
                <a:avLst/>
              </a:prstGeom>
            </p:spPr>
            <p:txBody>
              <a:bodyPr wrap="none">
                <a:spAutoFit/>
              </a:bodyPr>
              <a:lstStyle/>
              <a:p>
                <a:r>
                  <a:rPr lang="en-GB" sz="1500" dirty="0" err="1"/>
                  <a:t>Kaua’i</a:t>
                </a:r>
                <a:endParaRPr lang="en-US" sz="1500" dirty="0"/>
              </a:p>
            </p:txBody>
          </p:sp>
        </p:grpSp>
        <p:grpSp>
          <p:nvGrpSpPr>
            <p:cNvPr id="31" name="Group 30">
              <a:extLst>
                <a:ext uri="{FF2B5EF4-FFF2-40B4-BE49-F238E27FC236}">
                  <a16:creationId xmlns:a16="http://schemas.microsoft.com/office/drawing/2014/main" id="{BC392248-CD3D-476B-8CF6-DB60EF0E8823}"/>
                </a:ext>
              </a:extLst>
            </p:cNvPr>
            <p:cNvGrpSpPr/>
            <p:nvPr/>
          </p:nvGrpSpPr>
          <p:grpSpPr>
            <a:xfrm>
              <a:off x="1097280" y="4965528"/>
              <a:ext cx="1937710" cy="894410"/>
              <a:chOff x="1192565" y="5173986"/>
              <a:chExt cx="1937710" cy="894410"/>
            </a:xfrm>
          </p:grpSpPr>
          <p:pic>
            <p:nvPicPr>
              <p:cNvPr id="33" name="Picture 32">
                <a:extLst>
                  <a:ext uri="{FF2B5EF4-FFF2-40B4-BE49-F238E27FC236}">
                    <a16:creationId xmlns:a16="http://schemas.microsoft.com/office/drawing/2014/main" id="{A02BF9CD-B3D6-4716-A903-4CCFE5604AF5}"/>
                  </a:ext>
                </a:extLst>
              </p:cNvPr>
              <p:cNvPicPr>
                <a:picLocks noChangeAspect="1"/>
              </p:cNvPicPr>
              <p:nvPr/>
            </p:nvPicPr>
            <p:blipFill rotWithShape="1">
              <a:blip r:embed="rId6"/>
              <a:srcRect t="14866" r="60082"/>
              <a:stretch/>
            </p:blipFill>
            <p:spPr>
              <a:xfrm rot="16200000">
                <a:off x="1878497" y="5197614"/>
                <a:ext cx="376994" cy="1364569"/>
              </a:xfrm>
              <a:prstGeom prst="rect">
                <a:avLst/>
              </a:prstGeom>
            </p:spPr>
          </p:pic>
          <p:sp>
            <p:nvSpPr>
              <p:cNvPr id="34" name="Rectangle 33">
                <a:extLst>
                  <a:ext uri="{FF2B5EF4-FFF2-40B4-BE49-F238E27FC236}">
                    <a16:creationId xmlns:a16="http://schemas.microsoft.com/office/drawing/2014/main" id="{59741370-DF14-4884-8B81-498EDDF9A3BA}"/>
                  </a:ext>
                </a:extLst>
              </p:cNvPr>
              <p:cNvSpPr/>
              <p:nvPr/>
            </p:nvSpPr>
            <p:spPr>
              <a:xfrm>
                <a:off x="1192565" y="5173986"/>
                <a:ext cx="1460015" cy="276999"/>
              </a:xfrm>
              <a:prstGeom prst="rect">
                <a:avLst/>
              </a:prstGeom>
            </p:spPr>
            <p:txBody>
              <a:bodyPr wrap="none">
                <a:spAutoFit/>
              </a:bodyPr>
              <a:lstStyle/>
              <a:p>
                <a:r>
                  <a:rPr lang="en-GB" sz="1200" dirty="0"/>
                  <a:t>Annual rainfall (mm)</a:t>
                </a:r>
                <a:endParaRPr lang="en-US" sz="1200" dirty="0"/>
              </a:p>
            </p:txBody>
          </p:sp>
          <p:sp>
            <p:nvSpPr>
              <p:cNvPr id="35" name="Rectangle 34">
                <a:extLst>
                  <a:ext uri="{FF2B5EF4-FFF2-40B4-BE49-F238E27FC236}">
                    <a16:creationId xmlns:a16="http://schemas.microsoft.com/office/drawing/2014/main" id="{68A24BDE-D89B-42C3-9B89-AC34DFA907AD}"/>
                  </a:ext>
                </a:extLst>
              </p:cNvPr>
              <p:cNvSpPr/>
              <p:nvPr/>
            </p:nvSpPr>
            <p:spPr>
              <a:xfrm>
                <a:off x="1278486" y="5450985"/>
                <a:ext cx="1851789" cy="261610"/>
              </a:xfrm>
              <a:prstGeom prst="rect">
                <a:avLst/>
              </a:prstGeom>
            </p:spPr>
            <p:txBody>
              <a:bodyPr wrap="none">
                <a:spAutoFit/>
              </a:bodyPr>
              <a:lstStyle/>
              <a:p>
                <a:r>
                  <a:rPr lang="en-GB" sz="1100" dirty="0"/>
                  <a:t> 200              3500         10000 </a:t>
                </a:r>
                <a:endParaRPr lang="en-US" sz="1100" dirty="0"/>
              </a:p>
            </p:txBody>
          </p:sp>
        </p:grpSp>
        <p:sp>
          <p:nvSpPr>
            <p:cNvPr id="32" name="Rectangle 31">
              <a:extLst>
                <a:ext uri="{FF2B5EF4-FFF2-40B4-BE49-F238E27FC236}">
                  <a16:creationId xmlns:a16="http://schemas.microsoft.com/office/drawing/2014/main" id="{EC8D51E0-F442-460A-B6FD-7942D28D39CA}"/>
                </a:ext>
              </a:extLst>
            </p:cNvPr>
            <p:cNvSpPr/>
            <p:nvPr/>
          </p:nvSpPr>
          <p:spPr>
            <a:xfrm>
              <a:off x="1503686" y="5956828"/>
              <a:ext cx="4684424" cy="369332"/>
            </a:xfrm>
            <a:prstGeom prst="rect">
              <a:avLst/>
            </a:prstGeom>
          </p:spPr>
          <p:txBody>
            <a:bodyPr wrap="none">
              <a:spAutoFit/>
            </a:bodyPr>
            <a:lstStyle/>
            <a:p>
              <a:r>
                <a:rPr lang="en-US" dirty="0"/>
                <a:t>Located ca 3000 km from the nearest continent</a:t>
              </a:r>
            </a:p>
          </p:txBody>
        </p:sp>
      </p:grpSp>
      <p:sp>
        <p:nvSpPr>
          <p:cNvPr id="46" name="Rectangle 45">
            <a:extLst>
              <a:ext uri="{FF2B5EF4-FFF2-40B4-BE49-F238E27FC236}">
                <a16:creationId xmlns:a16="http://schemas.microsoft.com/office/drawing/2014/main" id="{64DBC90E-8BAB-4925-80CB-7E443972DF83}"/>
              </a:ext>
            </a:extLst>
          </p:cNvPr>
          <p:cNvSpPr/>
          <p:nvPr/>
        </p:nvSpPr>
        <p:spPr>
          <a:xfrm>
            <a:off x="411335" y="6356903"/>
            <a:ext cx="4098232" cy="215444"/>
          </a:xfrm>
          <a:prstGeom prst="rect">
            <a:avLst/>
          </a:prstGeom>
        </p:spPr>
        <p:txBody>
          <a:bodyPr wrap="square">
            <a:spAutoFit/>
          </a:bodyPr>
          <a:lstStyle/>
          <a:p>
            <a:pPr lvl="0" defTabSz="914400">
              <a:defRPr/>
            </a:pPr>
            <a:r>
              <a:rPr lang="de-DE" sz="800" dirty="0"/>
              <a:t>https://www.amusingplanet.com/2013/06/wall-of-tears-mount-waialeale-hawaii.html</a:t>
            </a:r>
          </a:p>
        </p:txBody>
      </p:sp>
      <p:cxnSp>
        <p:nvCxnSpPr>
          <p:cNvPr id="10" name="Straight Arrow Connector 9">
            <a:extLst>
              <a:ext uri="{FF2B5EF4-FFF2-40B4-BE49-F238E27FC236}">
                <a16:creationId xmlns:a16="http://schemas.microsoft.com/office/drawing/2014/main" id="{CFC9C02B-D8E0-484D-9D39-A9AC0B715B2A}"/>
              </a:ext>
            </a:extLst>
          </p:cNvPr>
          <p:cNvCxnSpPr>
            <a:cxnSpLocks/>
          </p:cNvCxnSpPr>
          <p:nvPr/>
        </p:nvCxnSpPr>
        <p:spPr>
          <a:xfrm flipH="1">
            <a:off x="5047867" y="2561353"/>
            <a:ext cx="1934380" cy="268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FB226379-A25B-4E71-860C-F2CE66A3E4C1}"/>
              </a:ext>
            </a:extLst>
          </p:cNvPr>
          <p:cNvPicPr>
            <a:picLocks noChangeAspect="1"/>
          </p:cNvPicPr>
          <p:nvPr/>
        </p:nvPicPr>
        <p:blipFill rotWithShape="1">
          <a:blip r:embed="rId7"/>
          <a:srcRect l="5394" r="9616"/>
          <a:stretch/>
        </p:blipFill>
        <p:spPr>
          <a:xfrm>
            <a:off x="1353908" y="4135291"/>
            <a:ext cx="3584658" cy="2170393"/>
          </a:xfrm>
          <a:prstGeom prst="rect">
            <a:avLst/>
          </a:prstGeom>
        </p:spPr>
      </p:pic>
      <p:sp>
        <p:nvSpPr>
          <p:cNvPr id="6" name="Rectangle 5">
            <a:extLst>
              <a:ext uri="{FF2B5EF4-FFF2-40B4-BE49-F238E27FC236}">
                <a16:creationId xmlns:a16="http://schemas.microsoft.com/office/drawing/2014/main" id="{BFFB4C2F-2A9E-4C48-A4F3-1A09A54F2996}"/>
              </a:ext>
            </a:extLst>
          </p:cNvPr>
          <p:cNvSpPr/>
          <p:nvPr/>
        </p:nvSpPr>
        <p:spPr>
          <a:xfrm>
            <a:off x="3259437" y="5659353"/>
            <a:ext cx="1675652" cy="646331"/>
          </a:xfrm>
          <a:prstGeom prst="rect">
            <a:avLst/>
          </a:prstGeom>
        </p:spPr>
        <p:txBody>
          <a:bodyPr wrap="none">
            <a:spAutoFit/>
          </a:bodyPr>
          <a:lstStyle/>
          <a:p>
            <a:pPr algn="r"/>
            <a:r>
              <a:rPr lang="en-GB" dirty="0" err="1">
                <a:solidFill>
                  <a:schemeClr val="bg1"/>
                </a:solidFill>
              </a:rPr>
              <a:t>Auwahi</a:t>
            </a:r>
            <a:r>
              <a:rPr lang="en-GB" dirty="0">
                <a:solidFill>
                  <a:schemeClr val="bg1"/>
                </a:solidFill>
              </a:rPr>
              <a:t> Dryland</a:t>
            </a:r>
          </a:p>
          <a:p>
            <a:pPr algn="r"/>
            <a:r>
              <a:rPr lang="en-GB" b="0" i="0" dirty="0">
                <a:solidFill>
                  <a:schemeClr val="bg1"/>
                </a:solidFill>
                <a:effectLst/>
              </a:rPr>
              <a:t>Maui </a:t>
            </a:r>
          </a:p>
        </p:txBody>
      </p:sp>
      <p:cxnSp>
        <p:nvCxnSpPr>
          <p:cNvPr id="26" name="Straight Connector 25">
            <a:extLst>
              <a:ext uri="{FF2B5EF4-FFF2-40B4-BE49-F238E27FC236}">
                <a16:creationId xmlns:a16="http://schemas.microsoft.com/office/drawing/2014/main" id="{10961900-5750-4D54-AA82-AFD2FEBC22D0}"/>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72362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C0B5BF-81BA-47DA-9B63-9DBA50FE7C9C}"/>
              </a:ext>
            </a:extLst>
          </p:cNvPr>
          <p:cNvSpPr>
            <a:spLocks noGrp="1"/>
          </p:cNvSpPr>
          <p:nvPr>
            <p:ph type="sldNum" sz="quarter" idx="12"/>
          </p:nvPr>
        </p:nvSpPr>
        <p:spPr/>
        <p:txBody>
          <a:bodyPr/>
          <a:lstStyle/>
          <a:p>
            <a:fld id="{24637C22-C979-4AF9-9F87-581FAA3759D8}" type="slidenum">
              <a:rPr lang="en-US" smtClean="0"/>
              <a:t>51</a:t>
            </a:fld>
            <a:endParaRPr lang="en-US"/>
          </a:p>
        </p:txBody>
      </p:sp>
      <p:sp>
        <p:nvSpPr>
          <p:cNvPr id="7" name="Content Placeholder 6">
            <a:extLst>
              <a:ext uri="{FF2B5EF4-FFF2-40B4-BE49-F238E27FC236}">
                <a16:creationId xmlns:a16="http://schemas.microsoft.com/office/drawing/2014/main" id="{D732351C-DEF0-4B79-981C-AF566B5C9BE8}"/>
              </a:ext>
            </a:extLst>
          </p:cNvPr>
          <p:cNvSpPr>
            <a:spLocks noGrp="1"/>
          </p:cNvSpPr>
          <p:nvPr>
            <p:ph idx="4294967295"/>
          </p:nvPr>
        </p:nvSpPr>
        <p:spPr>
          <a:xfrm>
            <a:off x="4828804" y="2391248"/>
            <a:ext cx="6316662" cy="2075504"/>
          </a:xfrm>
        </p:spPr>
        <p:txBody>
          <a:bodyPr>
            <a:normAutofit/>
          </a:bodyPr>
          <a:lstStyle/>
          <a:p>
            <a:pPr>
              <a:lnSpc>
                <a:spcPct val="150000"/>
              </a:lnSpc>
              <a:buFont typeface="Arial" panose="020B0604020202020204" pitchFamily="34" charset="0"/>
              <a:buChar char="•"/>
            </a:pPr>
            <a:r>
              <a:rPr lang="en-US" sz="2500" dirty="0">
                <a:solidFill>
                  <a:schemeClr val="tx1"/>
                </a:solidFill>
              </a:rPr>
              <a:t> Do trait values change across gradients of rainfall?</a:t>
            </a:r>
          </a:p>
        </p:txBody>
      </p:sp>
      <p:sp>
        <p:nvSpPr>
          <p:cNvPr id="8" name="Rectangle 7">
            <a:extLst>
              <a:ext uri="{FF2B5EF4-FFF2-40B4-BE49-F238E27FC236}">
                <a16:creationId xmlns:a16="http://schemas.microsoft.com/office/drawing/2014/main" id="{77F2F0B9-BBC4-497D-9E6C-51E83D66FCD3}"/>
              </a:ext>
            </a:extLst>
          </p:cNvPr>
          <p:cNvSpPr/>
          <p:nvPr/>
        </p:nvSpPr>
        <p:spPr>
          <a:xfrm>
            <a:off x="1046534" y="2667556"/>
            <a:ext cx="3045385" cy="713272"/>
          </a:xfrm>
          <a:prstGeom prst="rect">
            <a:avLst/>
          </a:prstGeom>
        </p:spPr>
        <p:txBody>
          <a:bodyPr wrap="none">
            <a:spAutoFit/>
          </a:bodyPr>
          <a:lstStyle/>
          <a:p>
            <a:pPr>
              <a:lnSpc>
                <a:spcPct val="150000"/>
              </a:lnSpc>
            </a:pPr>
            <a:r>
              <a:rPr lang="en-US" sz="3000" dirty="0"/>
              <a:t>Research question</a:t>
            </a:r>
          </a:p>
        </p:txBody>
      </p:sp>
      <p:cxnSp>
        <p:nvCxnSpPr>
          <p:cNvPr id="9" name="Straight Connector 8">
            <a:extLst>
              <a:ext uri="{FF2B5EF4-FFF2-40B4-BE49-F238E27FC236}">
                <a16:creationId xmlns:a16="http://schemas.microsoft.com/office/drawing/2014/main" id="{EC81E8EA-23B3-4C42-8C55-9606AAACC7F7}"/>
              </a:ext>
            </a:extLst>
          </p:cNvPr>
          <p:cNvCxnSpPr>
            <a:cxnSpLocks/>
          </p:cNvCxnSpPr>
          <p:nvPr/>
        </p:nvCxnSpPr>
        <p:spPr>
          <a:xfrm>
            <a:off x="4383287" y="1809560"/>
            <a:ext cx="0" cy="3061969"/>
          </a:xfrm>
          <a:prstGeom prst="line">
            <a:avLst/>
          </a:prstGeom>
          <a:ln w="28575"/>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46461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a:t>
            </a:r>
            <a:r>
              <a:rPr lang="de-DE" dirty="0"/>
              <a:t> </a:t>
            </a:r>
            <a:r>
              <a:rPr lang="en-US" dirty="0"/>
              <a:t>to estimate functional diversity</a:t>
            </a:r>
            <a:r>
              <a:rPr lang="de-DE" dirty="0"/>
              <a:t>?</a:t>
            </a:r>
            <a:r>
              <a:rPr lang="de-DE" sz="3000" dirty="0"/>
              <a:t> </a:t>
            </a:r>
            <a:endParaRPr lang="en-US" sz="3000" dirty="0"/>
          </a:p>
        </p:txBody>
      </p:sp>
      <p:sp>
        <p:nvSpPr>
          <p:cNvPr id="3" name="Content Placeholder 2"/>
          <p:cNvSpPr>
            <a:spLocks noGrp="1"/>
          </p:cNvSpPr>
          <p:nvPr>
            <p:ph idx="1"/>
          </p:nvPr>
        </p:nvSpPr>
        <p:spPr>
          <a:xfrm>
            <a:off x="838200" y="1825625"/>
            <a:ext cx="4232800" cy="4351338"/>
          </a:xfrm>
        </p:spPr>
        <p:txBody>
          <a:bodyPr>
            <a:normAutofit/>
          </a:bodyPr>
          <a:lstStyle/>
          <a:p>
            <a:pPr>
              <a:lnSpc>
                <a:spcPct val="150000"/>
              </a:lnSpc>
            </a:pPr>
            <a:r>
              <a:rPr lang="de-DE" sz="2400" dirty="0"/>
              <a:t>Prepare your data</a:t>
            </a:r>
          </a:p>
          <a:p>
            <a:pPr lvl="1">
              <a:lnSpc>
                <a:spcPct val="150000"/>
              </a:lnSpc>
            </a:pPr>
            <a:r>
              <a:rPr lang="de-DE" dirty="0"/>
              <a:t>Species by </a:t>
            </a:r>
            <a:r>
              <a:rPr lang="de-DE" dirty="0" err="1"/>
              <a:t>trait</a:t>
            </a:r>
            <a:r>
              <a:rPr lang="de-DE" dirty="0"/>
              <a:t> Matrix</a:t>
            </a:r>
          </a:p>
          <a:p>
            <a:pPr lvl="1">
              <a:lnSpc>
                <a:spcPct val="150000"/>
              </a:lnSpc>
            </a:pPr>
            <a:r>
              <a:rPr lang="de-DE" sz="2400" dirty="0"/>
              <a:t>z –log </a:t>
            </a:r>
            <a:r>
              <a:rPr lang="en-US" sz="2400" dirty="0"/>
              <a:t>transformations</a:t>
            </a:r>
          </a:p>
          <a:p>
            <a:pPr>
              <a:lnSpc>
                <a:spcPct val="150000"/>
              </a:lnSpc>
            </a:pPr>
            <a:r>
              <a:rPr lang="de-DE" sz="2400" dirty="0"/>
              <a:t>Deal with missing values</a:t>
            </a:r>
          </a:p>
          <a:p>
            <a:pPr lvl="1">
              <a:lnSpc>
                <a:spcPct val="150000"/>
              </a:lnSpc>
            </a:pPr>
            <a:r>
              <a:rPr lang="de-DE" dirty="0"/>
              <a:t>E.g., use trait imputation</a:t>
            </a:r>
          </a:p>
          <a:p>
            <a:pPr lvl="1">
              <a:lnSpc>
                <a:spcPct val="150000"/>
              </a:lnSpc>
            </a:pPr>
            <a:endParaRPr lang="de-DE" dirty="0"/>
          </a:p>
          <a:p>
            <a:pPr>
              <a:lnSpc>
                <a:spcPct val="150000"/>
              </a:lnSpc>
            </a:pPr>
            <a:endParaRPr lang="de-DE" sz="2400" dirty="0"/>
          </a:p>
        </p:txBody>
      </p:sp>
      <p:pic>
        <p:nvPicPr>
          <p:cNvPr id="7" name="Picture 6"/>
          <p:cNvPicPr>
            <a:picLocks noChangeAspect="1"/>
          </p:cNvPicPr>
          <p:nvPr/>
        </p:nvPicPr>
        <p:blipFill>
          <a:blip r:embed="rId3"/>
          <a:stretch>
            <a:fillRect/>
          </a:stretch>
        </p:blipFill>
        <p:spPr>
          <a:xfrm>
            <a:off x="4984485" y="1965774"/>
            <a:ext cx="6516162" cy="3867530"/>
          </a:xfrm>
          <a:prstGeom prst="rect">
            <a:avLst/>
          </a:prstGeom>
        </p:spPr>
      </p:pic>
      <p:sp>
        <p:nvSpPr>
          <p:cNvPr id="6" name="Slide Number Placeholder 5">
            <a:extLst>
              <a:ext uri="{FF2B5EF4-FFF2-40B4-BE49-F238E27FC236}">
                <a16:creationId xmlns:a16="http://schemas.microsoft.com/office/drawing/2014/main" id="{1ABFF184-BFFB-4A8E-BAF6-1D21F22660EE}"/>
              </a:ext>
            </a:extLst>
          </p:cNvPr>
          <p:cNvSpPr>
            <a:spLocks noGrp="1"/>
          </p:cNvSpPr>
          <p:nvPr>
            <p:ph type="sldNum" sz="quarter" idx="12"/>
          </p:nvPr>
        </p:nvSpPr>
        <p:spPr/>
        <p:txBody>
          <a:bodyPr/>
          <a:lstStyle/>
          <a:p>
            <a:fld id="{C73C8D7F-9C84-47C4-B132-BAD03B6622AA}" type="slidenum">
              <a:rPr lang="LID4096" smtClean="0"/>
              <a:t>52</a:t>
            </a:fld>
            <a:endParaRPr lang="LID4096"/>
          </a:p>
        </p:txBody>
      </p:sp>
      <p:cxnSp>
        <p:nvCxnSpPr>
          <p:cNvPr id="8" name="Straight Connector 7">
            <a:extLst>
              <a:ext uri="{FF2B5EF4-FFF2-40B4-BE49-F238E27FC236}">
                <a16:creationId xmlns:a16="http://schemas.microsoft.com/office/drawing/2014/main" id="{F76C5F1C-5D6B-4279-8373-BE768B7898C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5" name="Oval 4"/>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1</a:t>
            </a:r>
            <a:endParaRPr lang="en-US" sz="2000" b="1" dirty="0"/>
          </a:p>
        </p:txBody>
      </p:sp>
    </p:spTree>
    <p:extLst>
      <p:ext uri="{BB962C8B-B14F-4D97-AF65-F5344CB8AC3E}">
        <p14:creationId xmlns:p14="http://schemas.microsoft.com/office/powerpoint/2010/main" val="1652351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de-DE" sz="3600" dirty="0"/>
              <a:t>How </a:t>
            </a:r>
            <a:r>
              <a:rPr lang="de-DE" sz="3600" dirty="0" err="1"/>
              <a:t>to</a:t>
            </a:r>
            <a:r>
              <a:rPr lang="de-DE" sz="3600" dirty="0"/>
              <a:t> </a:t>
            </a:r>
            <a:r>
              <a:rPr lang="en-US" sz="3600" dirty="0"/>
              <a:t>estimate</a:t>
            </a:r>
            <a:r>
              <a:rPr lang="de-DE" sz="3600" dirty="0"/>
              <a:t> </a:t>
            </a:r>
            <a:r>
              <a:rPr lang="en-US" sz="3600" dirty="0"/>
              <a:t>functional diversity</a:t>
            </a:r>
            <a:r>
              <a:rPr lang="de-DE" sz="3600" dirty="0"/>
              <a:t>? </a:t>
            </a:r>
            <a:endParaRPr lang="en-US" sz="3600" dirty="0"/>
          </a:p>
        </p:txBody>
      </p:sp>
      <p:sp>
        <p:nvSpPr>
          <p:cNvPr id="3" name="Content Placeholder 2"/>
          <p:cNvSpPr>
            <a:spLocks noGrp="1"/>
          </p:cNvSpPr>
          <p:nvPr>
            <p:ph idx="1"/>
          </p:nvPr>
        </p:nvSpPr>
        <p:spPr>
          <a:xfrm>
            <a:off x="838200" y="1825625"/>
            <a:ext cx="5386330" cy="4351338"/>
          </a:xfrm>
        </p:spPr>
        <p:txBody>
          <a:bodyPr>
            <a:normAutofit/>
          </a:bodyPr>
          <a:lstStyle/>
          <a:p>
            <a:pPr>
              <a:lnSpc>
                <a:spcPct val="150000"/>
              </a:lnSpc>
            </a:pPr>
            <a:r>
              <a:rPr lang="de-DE" sz="2400" dirty="0"/>
              <a:t>Reduce dimensionality using PCA analysis.</a:t>
            </a:r>
          </a:p>
          <a:p>
            <a:pPr>
              <a:lnSpc>
                <a:spcPct val="150000"/>
              </a:lnSpc>
            </a:pPr>
            <a:r>
              <a:rPr lang="de-DE" sz="2400" dirty="0"/>
              <a:t>Use the first 3 </a:t>
            </a:r>
            <a:r>
              <a:rPr lang="de-DE" sz="2400" dirty="0" err="1"/>
              <a:t>components</a:t>
            </a:r>
            <a:r>
              <a:rPr lang="de-DE" sz="2400" dirty="0"/>
              <a:t> to estimate hypervolumes. </a:t>
            </a:r>
          </a:p>
          <a:p>
            <a:pPr>
              <a:lnSpc>
                <a:spcPct val="150000"/>
              </a:lnSpc>
            </a:pPr>
            <a:r>
              <a:rPr lang="de-DE" sz="2400" dirty="0"/>
              <a:t>Or decide which traits will be included in the analysis (orthogonal traits?). </a:t>
            </a:r>
          </a:p>
          <a:p>
            <a:pPr marL="0" indent="0">
              <a:lnSpc>
                <a:spcPct val="150000"/>
              </a:lnSpc>
              <a:buNone/>
            </a:pPr>
            <a:endParaRPr lang="de-DE" sz="2400" dirty="0"/>
          </a:p>
          <a:p>
            <a:pPr>
              <a:lnSpc>
                <a:spcPct val="150000"/>
              </a:lnSpc>
            </a:pPr>
            <a:endParaRPr lang="de-DE" sz="2400" dirty="0"/>
          </a:p>
        </p:txBody>
      </p:sp>
      <p:sp>
        <p:nvSpPr>
          <p:cNvPr id="6" name="TextBox 5"/>
          <p:cNvSpPr txBox="1"/>
          <p:nvPr/>
        </p:nvSpPr>
        <p:spPr>
          <a:xfrm>
            <a:off x="6598703" y="5713453"/>
            <a:ext cx="4755097" cy="646331"/>
          </a:xfrm>
          <a:prstGeom prst="rect">
            <a:avLst/>
          </a:prstGeom>
          <a:noFill/>
        </p:spPr>
        <p:txBody>
          <a:bodyPr wrap="square" rtlCol="0">
            <a:spAutoFit/>
          </a:bodyPr>
          <a:lstStyle/>
          <a:p>
            <a:r>
              <a:rPr lang="de-DE" dirty="0"/>
              <a:t>PCA analysis using 10 plant traits and 439 native species of Tenerife island. </a:t>
            </a:r>
            <a:endParaRPr lang="en-US" dirty="0"/>
          </a:p>
        </p:txBody>
      </p:sp>
      <p:grpSp>
        <p:nvGrpSpPr>
          <p:cNvPr id="9" name="Group 8"/>
          <p:cNvGrpSpPr/>
          <p:nvPr/>
        </p:nvGrpSpPr>
        <p:grpSpPr>
          <a:xfrm>
            <a:off x="6834130" y="1464646"/>
            <a:ext cx="4164070" cy="4238469"/>
            <a:chOff x="6224530" y="1823107"/>
            <a:chExt cx="3617970" cy="387749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7093"/>
            <a:stretch/>
          </p:blipFill>
          <p:spPr>
            <a:xfrm>
              <a:off x="6224530" y="1823107"/>
              <a:ext cx="3617970" cy="3877490"/>
            </a:xfrm>
            <a:prstGeom prst="rect">
              <a:avLst/>
            </a:prstGeom>
          </p:spPr>
        </p:pic>
        <p:pic>
          <p:nvPicPr>
            <p:cNvPr id="8" name="Picture 7"/>
            <p:cNvPicPr>
              <a:picLocks noChangeAspect="1"/>
            </p:cNvPicPr>
            <p:nvPr/>
          </p:nvPicPr>
          <p:blipFill>
            <a:blip r:embed="rId4"/>
            <a:stretch>
              <a:fillRect/>
            </a:stretch>
          </p:blipFill>
          <p:spPr>
            <a:xfrm>
              <a:off x="9061871" y="2291548"/>
              <a:ext cx="540133" cy="1357632"/>
            </a:xfrm>
            <a:prstGeom prst="rect">
              <a:avLst/>
            </a:prstGeom>
          </p:spPr>
        </p:pic>
      </p:grpSp>
      <p:sp>
        <p:nvSpPr>
          <p:cNvPr id="5" name="Slide Number Placeholder 4">
            <a:extLst>
              <a:ext uri="{FF2B5EF4-FFF2-40B4-BE49-F238E27FC236}">
                <a16:creationId xmlns:a16="http://schemas.microsoft.com/office/drawing/2014/main" id="{099515C8-9EDF-4C6D-9C94-911F218B6A94}"/>
              </a:ext>
            </a:extLst>
          </p:cNvPr>
          <p:cNvSpPr>
            <a:spLocks noGrp="1"/>
          </p:cNvSpPr>
          <p:nvPr>
            <p:ph type="sldNum" sz="quarter" idx="12"/>
          </p:nvPr>
        </p:nvSpPr>
        <p:spPr/>
        <p:txBody>
          <a:bodyPr/>
          <a:lstStyle/>
          <a:p>
            <a:fld id="{C73C8D7F-9C84-47C4-B132-BAD03B6622AA}" type="slidenum">
              <a:rPr lang="LID4096" smtClean="0"/>
              <a:t>53</a:t>
            </a:fld>
            <a:endParaRPr lang="LID4096"/>
          </a:p>
        </p:txBody>
      </p:sp>
      <p:cxnSp>
        <p:nvCxnSpPr>
          <p:cNvPr id="11" name="Straight Connector 10">
            <a:extLst>
              <a:ext uri="{FF2B5EF4-FFF2-40B4-BE49-F238E27FC236}">
                <a16:creationId xmlns:a16="http://schemas.microsoft.com/office/drawing/2014/main" id="{1319301E-730E-472B-929B-E5182A20112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0" name="Oval 9"/>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2</a:t>
            </a:r>
            <a:endParaRPr lang="en-US" sz="2000" b="1" dirty="0"/>
          </a:p>
        </p:txBody>
      </p:sp>
    </p:spTree>
    <p:extLst>
      <p:ext uri="{BB962C8B-B14F-4D97-AF65-F5344CB8AC3E}">
        <p14:creationId xmlns:p14="http://schemas.microsoft.com/office/powerpoint/2010/main" val="2493465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de-DE" sz="3600" dirty="0"/>
              <a:t>How </a:t>
            </a:r>
            <a:r>
              <a:rPr lang="de-DE" sz="3600" dirty="0" err="1"/>
              <a:t>to</a:t>
            </a:r>
            <a:r>
              <a:rPr lang="de-DE" sz="3600" dirty="0"/>
              <a:t> </a:t>
            </a:r>
            <a:r>
              <a:rPr lang="en-US" sz="3600" dirty="0"/>
              <a:t>estimate</a:t>
            </a:r>
            <a:r>
              <a:rPr lang="de-DE" sz="3600" dirty="0"/>
              <a:t> </a:t>
            </a:r>
            <a:r>
              <a:rPr lang="en-US" sz="3600" dirty="0"/>
              <a:t>functional diversity</a:t>
            </a:r>
            <a:r>
              <a:rPr lang="de-DE" sz="3600" dirty="0"/>
              <a:t>? </a:t>
            </a:r>
            <a:endParaRPr lang="en-US" sz="3600" dirty="0"/>
          </a:p>
        </p:txBody>
      </p:sp>
      <p:sp>
        <p:nvSpPr>
          <p:cNvPr id="3" name="Content Placeholder 2"/>
          <p:cNvSpPr>
            <a:spLocks noGrp="1"/>
          </p:cNvSpPr>
          <p:nvPr>
            <p:ph idx="1"/>
          </p:nvPr>
        </p:nvSpPr>
        <p:spPr>
          <a:xfrm>
            <a:off x="1787766" y="1890712"/>
            <a:ext cx="9423400" cy="4465638"/>
          </a:xfrm>
        </p:spPr>
        <p:txBody>
          <a:bodyPr>
            <a:noAutofit/>
          </a:bodyPr>
          <a:lstStyle/>
          <a:p>
            <a:pPr marL="0" indent="0">
              <a:lnSpc>
                <a:spcPct val="150000"/>
              </a:lnSpc>
              <a:buNone/>
            </a:pPr>
            <a:r>
              <a:rPr lang="de-DE" sz="2400" dirty="0" err="1"/>
              <a:t>library</a:t>
            </a:r>
            <a:r>
              <a:rPr lang="de-DE" sz="2400" dirty="0"/>
              <a:t>(</a:t>
            </a:r>
            <a:r>
              <a:rPr lang="de-DE" sz="2400" dirty="0" err="1"/>
              <a:t>hypervolume</a:t>
            </a:r>
            <a:r>
              <a:rPr lang="de-DE" sz="2400" dirty="0"/>
              <a:t>) </a:t>
            </a:r>
            <a:r>
              <a:rPr lang="en-US" sz="2400" dirty="0"/>
              <a:t>estimation functional diversity</a:t>
            </a:r>
            <a:endParaRPr lang="de-DE" sz="2400" dirty="0"/>
          </a:p>
          <a:p>
            <a:pPr marL="457200" indent="-457200">
              <a:lnSpc>
                <a:spcPct val="150000"/>
              </a:lnSpc>
              <a:buAutoNum type="arabicPeriod"/>
            </a:pPr>
            <a:r>
              <a:rPr lang="en-US" sz="2400" dirty="0"/>
              <a:t>Principal coordinates analysis is performed on the species-species distance matrix. </a:t>
            </a:r>
          </a:p>
          <a:p>
            <a:pPr marL="457200" indent="-457200">
              <a:lnSpc>
                <a:spcPct val="150000"/>
              </a:lnSpc>
              <a:buAutoNum type="arabicPeriod"/>
            </a:pPr>
            <a:r>
              <a:rPr lang="en-US" sz="2400" dirty="0"/>
              <a:t>The resulting PCA axes are used as the new ‘traits’ to compute the three indices Functional richness, evenness and dispersion</a:t>
            </a:r>
          </a:p>
          <a:p>
            <a:pPr marL="0" indent="0">
              <a:lnSpc>
                <a:spcPct val="150000"/>
              </a:lnSpc>
              <a:buNone/>
            </a:pPr>
            <a:endParaRPr lang="en-US" sz="2400" dirty="0"/>
          </a:p>
          <a:p>
            <a:pPr marL="0" indent="0">
              <a:lnSpc>
                <a:spcPct val="150000"/>
              </a:lnSpc>
              <a:buNone/>
            </a:pPr>
            <a:r>
              <a:rPr lang="de-DE" sz="2400" dirty="0"/>
              <a:t>https://benjaminblonder.org/hypervolume_faq.html</a:t>
            </a:r>
          </a:p>
          <a:p>
            <a:pPr marL="0" indent="0">
              <a:lnSpc>
                <a:spcPct val="150000"/>
              </a:lnSpc>
              <a:buNone/>
            </a:pPr>
            <a:endParaRPr lang="de-DE" sz="2400" dirty="0"/>
          </a:p>
          <a:p>
            <a:pPr marL="0" indent="0">
              <a:lnSpc>
                <a:spcPct val="150000"/>
              </a:lnSpc>
              <a:buNone/>
            </a:pPr>
            <a:endParaRPr lang="de-DE" sz="2400" dirty="0"/>
          </a:p>
          <a:p>
            <a:pPr marL="0" indent="0">
              <a:lnSpc>
                <a:spcPct val="150000"/>
              </a:lnSpc>
              <a:buNone/>
            </a:pPr>
            <a:endParaRPr lang="de-DE" sz="2400" dirty="0"/>
          </a:p>
          <a:p>
            <a:pPr marL="0" indent="0">
              <a:lnSpc>
                <a:spcPct val="150000"/>
              </a:lnSpc>
              <a:buNone/>
            </a:pPr>
            <a:endParaRPr lang="en-US" sz="2400" dirty="0"/>
          </a:p>
        </p:txBody>
      </p:sp>
      <p:sp>
        <p:nvSpPr>
          <p:cNvPr id="4" name="Slide Number Placeholder 3">
            <a:extLst>
              <a:ext uri="{FF2B5EF4-FFF2-40B4-BE49-F238E27FC236}">
                <a16:creationId xmlns:a16="http://schemas.microsoft.com/office/drawing/2014/main" id="{11B0D37B-AB42-409D-AE13-14877B563740}"/>
              </a:ext>
            </a:extLst>
          </p:cNvPr>
          <p:cNvSpPr>
            <a:spLocks noGrp="1"/>
          </p:cNvSpPr>
          <p:nvPr>
            <p:ph type="sldNum" sz="quarter" idx="12"/>
          </p:nvPr>
        </p:nvSpPr>
        <p:spPr/>
        <p:txBody>
          <a:bodyPr/>
          <a:lstStyle/>
          <a:p>
            <a:fld id="{C73C8D7F-9C84-47C4-B132-BAD03B6622AA}" type="slidenum">
              <a:rPr lang="LID4096" smtClean="0"/>
              <a:t>54</a:t>
            </a:fld>
            <a:endParaRPr lang="LID4096"/>
          </a:p>
        </p:txBody>
      </p:sp>
      <p:cxnSp>
        <p:nvCxnSpPr>
          <p:cNvPr id="7" name="Straight Connector 6">
            <a:extLst>
              <a:ext uri="{FF2B5EF4-FFF2-40B4-BE49-F238E27FC236}">
                <a16:creationId xmlns:a16="http://schemas.microsoft.com/office/drawing/2014/main" id="{B2EC080F-766F-4297-888F-EEF52FA77A8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Oval 5"/>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3</a:t>
            </a:r>
            <a:endParaRPr lang="en-US" sz="2000" b="1" dirty="0"/>
          </a:p>
        </p:txBody>
      </p:sp>
    </p:spTree>
    <p:extLst>
      <p:ext uri="{BB962C8B-B14F-4D97-AF65-F5344CB8AC3E}">
        <p14:creationId xmlns:p14="http://schemas.microsoft.com/office/powerpoint/2010/main" val="1776388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1085-2821-4C80-A164-C50A0174FB58}"/>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051B6A4C-F8C9-4650-99CA-B410F3BF8885}"/>
              </a:ext>
            </a:extLst>
          </p:cNvPr>
          <p:cNvSpPr>
            <a:spLocks noGrp="1"/>
          </p:cNvSpPr>
          <p:nvPr>
            <p:ph idx="1"/>
          </p:nvPr>
        </p:nvSpPr>
        <p:spPr>
          <a:xfrm>
            <a:off x="838200" y="1825625"/>
            <a:ext cx="8115300" cy="4351338"/>
          </a:xfrm>
        </p:spPr>
        <p:txBody>
          <a:bodyPr>
            <a:normAutofit/>
          </a:bodyPr>
          <a:lstStyle/>
          <a:p>
            <a:pPr>
              <a:lnSpc>
                <a:spcPct val="150000"/>
              </a:lnSpc>
            </a:pPr>
            <a:r>
              <a:rPr lang="en-US" sz="2500" dirty="0"/>
              <a:t>“</a:t>
            </a:r>
            <a:r>
              <a:rPr lang="en-US" sz="2500" u="sng" dirty="0"/>
              <a:t>Function</a:t>
            </a:r>
            <a:r>
              <a:rPr lang="en-US" sz="2500" dirty="0"/>
              <a:t>” (the action of performing) </a:t>
            </a:r>
          </a:p>
          <a:p>
            <a:pPr lvl="1">
              <a:lnSpc>
                <a:spcPct val="150000"/>
              </a:lnSpc>
            </a:pPr>
            <a:r>
              <a:rPr lang="en-US" sz="2100" dirty="0"/>
              <a:t>Relates to the role of organisms in their environment.</a:t>
            </a:r>
          </a:p>
          <a:p>
            <a:pPr lvl="1">
              <a:lnSpc>
                <a:spcPct val="150000"/>
              </a:lnSpc>
            </a:pPr>
            <a:r>
              <a:rPr lang="en-US" sz="2100" dirty="0"/>
              <a:t>Reflects natural selection (environmental filters or competition) on an organism.</a:t>
            </a:r>
          </a:p>
          <a:p>
            <a:pPr>
              <a:lnSpc>
                <a:spcPct val="150000"/>
              </a:lnSpc>
            </a:pPr>
            <a:r>
              <a:rPr lang="en-US" sz="2500" dirty="0"/>
              <a:t>“</a:t>
            </a:r>
            <a:r>
              <a:rPr lang="en-US" sz="2500" u="sng" dirty="0"/>
              <a:t>Function</a:t>
            </a:r>
            <a:r>
              <a:rPr lang="en-US" sz="2500" dirty="0"/>
              <a:t>” specific activity carried out by part of a whole or by the whole itself, e.g., species and ecosystems (scale).</a:t>
            </a:r>
          </a:p>
          <a:p>
            <a:pPr>
              <a:lnSpc>
                <a:spcPct val="150000"/>
              </a:lnSpc>
            </a:pPr>
            <a:endParaRPr lang="en-US" sz="2500" dirty="0"/>
          </a:p>
        </p:txBody>
      </p:sp>
      <p:sp>
        <p:nvSpPr>
          <p:cNvPr id="4" name="Slide Number Placeholder 3">
            <a:extLst>
              <a:ext uri="{FF2B5EF4-FFF2-40B4-BE49-F238E27FC236}">
                <a16:creationId xmlns:a16="http://schemas.microsoft.com/office/drawing/2014/main" id="{C2F7A4C2-3202-43FF-A922-57B6C15A58BA}"/>
              </a:ext>
            </a:extLst>
          </p:cNvPr>
          <p:cNvSpPr>
            <a:spLocks noGrp="1"/>
          </p:cNvSpPr>
          <p:nvPr>
            <p:ph type="sldNum" sz="quarter" idx="12"/>
          </p:nvPr>
        </p:nvSpPr>
        <p:spPr/>
        <p:txBody>
          <a:bodyPr/>
          <a:lstStyle/>
          <a:p>
            <a:fld id="{C73C8D7F-9C84-47C4-B132-BAD03B6622AA}" type="slidenum">
              <a:rPr lang="LID4096" smtClean="0"/>
              <a:t>6</a:t>
            </a:fld>
            <a:endParaRPr lang="LID4096" dirty="0"/>
          </a:p>
        </p:txBody>
      </p:sp>
      <p:sp>
        <p:nvSpPr>
          <p:cNvPr id="6" name="Rectangle 5">
            <a:extLst>
              <a:ext uri="{FF2B5EF4-FFF2-40B4-BE49-F238E27FC236}">
                <a16:creationId xmlns:a16="http://schemas.microsoft.com/office/drawing/2014/main" id="{078D09C8-030C-4BBF-A015-EEFEA00610FB}"/>
              </a:ext>
            </a:extLst>
          </p:cNvPr>
          <p:cNvSpPr/>
          <p:nvPr/>
        </p:nvSpPr>
        <p:spPr>
          <a:xfrm>
            <a:off x="5846945" y="5897325"/>
            <a:ext cx="3130985" cy="369332"/>
          </a:xfrm>
          <a:prstGeom prst="rect">
            <a:avLst/>
          </a:prstGeom>
        </p:spPr>
        <p:txBody>
          <a:bodyPr wrap="none">
            <a:spAutoFit/>
          </a:bodyPr>
          <a:lstStyle/>
          <a:p>
            <a:r>
              <a:rPr lang="en-US" dirty="0" err="1">
                <a:latin typeface="Agency FB" panose="020B0503020202020204" pitchFamily="34" charset="0"/>
              </a:rPr>
              <a:t>Calow</a:t>
            </a:r>
            <a:r>
              <a:rPr lang="en-US" dirty="0">
                <a:latin typeface="Agency FB" panose="020B0503020202020204" pitchFamily="34" charset="0"/>
              </a:rPr>
              <a:t> 1987 </a:t>
            </a:r>
            <a:r>
              <a:rPr lang="en-US" dirty="0" err="1">
                <a:latin typeface="Agency FB" panose="020B0503020202020204" pitchFamily="34" charset="0"/>
              </a:rPr>
              <a:t>Func</a:t>
            </a:r>
            <a:r>
              <a:rPr lang="en-US" dirty="0">
                <a:latin typeface="Agency FB" panose="020B0503020202020204" pitchFamily="34" charset="0"/>
              </a:rPr>
              <a:t>. </a:t>
            </a:r>
            <a:r>
              <a:rPr lang="en-US" dirty="0" err="1">
                <a:latin typeface="Agency FB" panose="020B0503020202020204" pitchFamily="34" charset="0"/>
              </a:rPr>
              <a:t>Ecol</a:t>
            </a:r>
            <a:r>
              <a:rPr lang="en-US" dirty="0">
                <a:latin typeface="Agency FB" panose="020B0503020202020204" pitchFamily="34" charset="0"/>
              </a:rPr>
              <a:t>; Garnier et al 2016</a:t>
            </a:r>
          </a:p>
        </p:txBody>
      </p:sp>
      <p:sp>
        <p:nvSpPr>
          <p:cNvPr id="7" name="Rectangle 6">
            <a:extLst>
              <a:ext uri="{FF2B5EF4-FFF2-40B4-BE49-F238E27FC236}">
                <a16:creationId xmlns:a16="http://schemas.microsoft.com/office/drawing/2014/main" id="{09F402D4-30C8-43BA-B90C-8BBE8E6CC099}"/>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pic>
        <p:nvPicPr>
          <p:cNvPr id="9" name="Picture 8">
            <a:extLst>
              <a:ext uri="{FF2B5EF4-FFF2-40B4-BE49-F238E27FC236}">
                <a16:creationId xmlns:a16="http://schemas.microsoft.com/office/drawing/2014/main" id="{E2D74CAA-EC9C-4811-BED7-C51C4E3449E6}"/>
              </a:ext>
            </a:extLst>
          </p:cNvPr>
          <p:cNvPicPr>
            <a:picLocks noChangeAspect="1"/>
          </p:cNvPicPr>
          <p:nvPr/>
        </p:nvPicPr>
        <p:blipFill rotWithShape="1">
          <a:blip r:embed="rId3"/>
          <a:srcRect t="3197"/>
          <a:stretch/>
        </p:blipFill>
        <p:spPr>
          <a:xfrm>
            <a:off x="9178824" y="1154625"/>
            <a:ext cx="3013176" cy="4548749"/>
          </a:xfrm>
          <a:prstGeom prst="rect">
            <a:avLst/>
          </a:prstGeom>
        </p:spPr>
      </p:pic>
    </p:spTree>
    <p:extLst>
      <p:ext uri="{BB962C8B-B14F-4D97-AF65-F5344CB8AC3E}">
        <p14:creationId xmlns:p14="http://schemas.microsoft.com/office/powerpoint/2010/main" val="956747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009C-C9B0-4025-9271-A8ABCB717C56}"/>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5B72E097-5653-4AB0-B31B-7F8D3CE4F02A}"/>
              </a:ext>
            </a:extLst>
          </p:cNvPr>
          <p:cNvSpPr>
            <a:spLocks noGrp="1"/>
          </p:cNvSpPr>
          <p:nvPr>
            <p:ph idx="1"/>
          </p:nvPr>
        </p:nvSpPr>
        <p:spPr>
          <a:xfrm>
            <a:off x="838200" y="1825625"/>
            <a:ext cx="8267700" cy="4351338"/>
          </a:xfrm>
        </p:spPr>
        <p:txBody>
          <a:bodyPr>
            <a:normAutofit/>
          </a:bodyPr>
          <a:lstStyle/>
          <a:p>
            <a:pPr marL="0" indent="0">
              <a:lnSpc>
                <a:spcPct val="150000"/>
              </a:lnSpc>
              <a:buNone/>
            </a:pPr>
            <a:r>
              <a:rPr lang="en-US" sz="2500" dirty="0"/>
              <a:t>Differences among species are quantified using morphological and physiological characteristics (“traits”) that impact how organisms respond to environmental factors, affect other trophic levels, and influence ecosystem properties. </a:t>
            </a:r>
          </a:p>
          <a:p>
            <a:pPr marL="0" indent="0">
              <a:lnSpc>
                <a:spcPct val="150000"/>
              </a:lnSpc>
              <a:buNone/>
            </a:pPr>
            <a:endParaRPr lang="en-US" sz="2500" dirty="0"/>
          </a:p>
          <a:p>
            <a:pPr>
              <a:lnSpc>
                <a:spcPct val="150000"/>
              </a:lnSpc>
            </a:pPr>
            <a:endParaRPr lang="en-US" sz="2500" dirty="0"/>
          </a:p>
        </p:txBody>
      </p:sp>
      <p:sp>
        <p:nvSpPr>
          <p:cNvPr id="4" name="Slide Number Placeholder 3">
            <a:extLst>
              <a:ext uri="{FF2B5EF4-FFF2-40B4-BE49-F238E27FC236}">
                <a16:creationId xmlns:a16="http://schemas.microsoft.com/office/drawing/2014/main" id="{3C2AD3EB-F417-49E2-9F1E-D2351A0F70AF}"/>
              </a:ext>
            </a:extLst>
          </p:cNvPr>
          <p:cNvSpPr>
            <a:spLocks noGrp="1"/>
          </p:cNvSpPr>
          <p:nvPr>
            <p:ph type="sldNum" sz="quarter" idx="12"/>
          </p:nvPr>
        </p:nvSpPr>
        <p:spPr/>
        <p:txBody>
          <a:bodyPr/>
          <a:lstStyle/>
          <a:p>
            <a:fld id="{C73C8D7F-9C84-47C4-B132-BAD03B6622AA}" type="slidenum">
              <a:rPr lang="LID4096" smtClean="0"/>
              <a:t>7</a:t>
            </a:fld>
            <a:endParaRPr lang="LID4096"/>
          </a:p>
        </p:txBody>
      </p:sp>
      <p:sp>
        <p:nvSpPr>
          <p:cNvPr id="6" name="Rectangle 5">
            <a:extLst>
              <a:ext uri="{FF2B5EF4-FFF2-40B4-BE49-F238E27FC236}">
                <a16:creationId xmlns:a16="http://schemas.microsoft.com/office/drawing/2014/main" id="{1870CB0A-C6B8-4D4E-841A-6E5F76BC49EC}"/>
              </a:ext>
            </a:extLst>
          </p:cNvPr>
          <p:cNvSpPr/>
          <p:nvPr/>
        </p:nvSpPr>
        <p:spPr>
          <a:xfrm>
            <a:off x="5358916" y="5861411"/>
            <a:ext cx="4509568" cy="369332"/>
          </a:xfrm>
          <a:prstGeom prst="rect">
            <a:avLst/>
          </a:prstGeom>
        </p:spPr>
        <p:txBody>
          <a:bodyPr wrap="none">
            <a:spAutoFit/>
          </a:bodyPr>
          <a:lstStyle/>
          <a:p>
            <a:r>
              <a:rPr lang="en-US" dirty="0" err="1">
                <a:latin typeface="Agency FB" panose="020B0503020202020204" pitchFamily="34" charset="0"/>
              </a:rPr>
              <a:t>Lavorel</a:t>
            </a:r>
            <a:r>
              <a:rPr lang="en-US" dirty="0">
                <a:latin typeface="Agency FB" panose="020B0503020202020204" pitchFamily="34" charset="0"/>
              </a:rPr>
              <a:t> and Garnier 2002 </a:t>
            </a:r>
            <a:r>
              <a:rPr lang="en-US" dirty="0" err="1">
                <a:latin typeface="Agency FB" panose="020B0503020202020204" pitchFamily="34" charset="0"/>
              </a:rPr>
              <a:t>Func</a:t>
            </a:r>
            <a:r>
              <a:rPr lang="en-US" dirty="0">
                <a:latin typeface="Agency FB" panose="020B0503020202020204" pitchFamily="34" charset="0"/>
              </a:rPr>
              <a:t>. </a:t>
            </a:r>
            <a:r>
              <a:rPr lang="en-US" dirty="0" err="1">
                <a:latin typeface="Agency FB" panose="020B0503020202020204" pitchFamily="34" charset="0"/>
              </a:rPr>
              <a:t>Ecol</a:t>
            </a:r>
            <a:r>
              <a:rPr lang="en-US" dirty="0">
                <a:latin typeface="Agency FB" panose="020B0503020202020204" pitchFamily="34" charset="0"/>
              </a:rPr>
              <a:t>; </a:t>
            </a:r>
            <a:r>
              <a:rPr lang="en-US" dirty="0" err="1">
                <a:latin typeface="Agency FB" panose="020B0503020202020204" pitchFamily="34" charset="0"/>
              </a:rPr>
              <a:t>Violle</a:t>
            </a:r>
            <a:r>
              <a:rPr lang="en-US" dirty="0">
                <a:latin typeface="Agency FB" panose="020B0503020202020204" pitchFamily="34" charset="0"/>
              </a:rPr>
              <a:t> et al 2007 </a:t>
            </a:r>
            <a:r>
              <a:rPr lang="en-US" dirty="0">
                <a:solidFill>
                  <a:srgbClr val="222222"/>
                </a:solidFill>
                <a:latin typeface="Agency FB" panose="020B0503020202020204" pitchFamily="34" charset="0"/>
              </a:rPr>
              <a:t>Oikos</a:t>
            </a:r>
            <a:endParaRPr lang="en-US" dirty="0">
              <a:latin typeface="Agency FB" panose="020B0503020202020204" pitchFamily="34" charset="0"/>
            </a:endParaRPr>
          </a:p>
        </p:txBody>
      </p:sp>
      <p:sp>
        <p:nvSpPr>
          <p:cNvPr id="7" name="Rectangle 6">
            <a:extLst>
              <a:ext uri="{FF2B5EF4-FFF2-40B4-BE49-F238E27FC236}">
                <a16:creationId xmlns:a16="http://schemas.microsoft.com/office/drawing/2014/main" id="{0B9894E1-57A2-403E-9EDB-A29BA3CDF793}"/>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pic>
        <p:nvPicPr>
          <p:cNvPr id="9" name="Picture 8">
            <a:extLst>
              <a:ext uri="{FF2B5EF4-FFF2-40B4-BE49-F238E27FC236}">
                <a16:creationId xmlns:a16="http://schemas.microsoft.com/office/drawing/2014/main" id="{2A1E7FB6-D912-4A42-B0F0-C0670AB7A21C}"/>
              </a:ext>
            </a:extLst>
          </p:cNvPr>
          <p:cNvPicPr>
            <a:picLocks noChangeAspect="1"/>
          </p:cNvPicPr>
          <p:nvPr/>
        </p:nvPicPr>
        <p:blipFill rotWithShape="1">
          <a:blip r:embed="rId3"/>
          <a:srcRect t="3197"/>
          <a:stretch/>
        </p:blipFill>
        <p:spPr>
          <a:xfrm>
            <a:off x="9178824" y="1154625"/>
            <a:ext cx="3013176" cy="4548749"/>
          </a:xfrm>
          <a:prstGeom prst="rect">
            <a:avLst/>
          </a:prstGeom>
        </p:spPr>
      </p:pic>
    </p:spTree>
    <p:extLst>
      <p:ext uri="{BB962C8B-B14F-4D97-AF65-F5344CB8AC3E}">
        <p14:creationId xmlns:p14="http://schemas.microsoft.com/office/powerpoint/2010/main" val="2605484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2706-99C6-409F-AF72-014BDF22A1E0}"/>
              </a:ext>
            </a:extLst>
          </p:cNvPr>
          <p:cNvSpPr>
            <a:spLocks noGrp="1"/>
          </p:cNvSpPr>
          <p:nvPr>
            <p:ph type="title"/>
          </p:nvPr>
        </p:nvSpPr>
        <p:spPr/>
        <p:txBody>
          <a:bodyPr/>
          <a:lstStyle/>
          <a:p>
            <a:r>
              <a:rPr lang="en-US" dirty="0"/>
              <a:t>Clarification: </a:t>
            </a:r>
            <a:r>
              <a:rPr lang="en-US" sz="4000" dirty="0"/>
              <a:t>“Functional facet”</a:t>
            </a:r>
          </a:p>
        </p:txBody>
      </p:sp>
      <p:sp>
        <p:nvSpPr>
          <p:cNvPr id="3" name="Content Placeholder 2">
            <a:extLst>
              <a:ext uri="{FF2B5EF4-FFF2-40B4-BE49-F238E27FC236}">
                <a16:creationId xmlns:a16="http://schemas.microsoft.com/office/drawing/2014/main" id="{32734393-2F21-418D-AF9E-8B5D79C36581}"/>
              </a:ext>
            </a:extLst>
          </p:cNvPr>
          <p:cNvSpPr>
            <a:spLocks noGrp="1"/>
          </p:cNvSpPr>
          <p:nvPr>
            <p:ph idx="1"/>
          </p:nvPr>
        </p:nvSpPr>
        <p:spPr>
          <a:xfrm>
            <a:off x="838198" y="1825625"/>
            <a:ext cx="8340625" cy="4351338"/>
          </a:xfrm>
        </p:spPr>
        <p:txBody>
          <a:bodyPr>
            <a:normAutofit/>
          </a:bodyPr>
          <a:lstStyle/>
          <a:p>
            <a:pPr marL="0" lvl="0" indent="0">
              <a:lnSpc>
                <a:spcPct val="150000"/>
              </a:lnSpc>
              <a:spcBef>
                <a:spcPts val="0"/>
              </a:spcBef>
              <a:buNone/>
              <a:defRPr/>
            </a:pPr>
            <a:r>
              <a:rPr lang="en-US" sz="2500" b="1" dirty="0"/>
              <a:t>Functional diversity</a:t>
            </a:r>
            <a:r>
              <a:rPr lang="en-US" sz="2500" dirty="0"/>
              <a:t>: the variation of traits between organisms that can be used to address ecological questions.</a:t>
            </a:r>
          </a:p>
          <a:p>
            <a:pPr marL="0" lvl="0" indent="0">
              <a:lnSpc>
                <a:spcPct val="150000"/>
              </a:lnSpc>
              <a:spcBef>
                <a:spcPts val="0"/>
              </a:spcBef>
              <a:buNone/>
              <a:defRPr/>
            </a:pPr>
            <a:endParaRPr lang="en-US" sz="2500" dirty="0"/>
          </a:p>
          <a:p>
            <a:pPr marL="457200" lvl="1" indent="0">
              <a:lnSpc>
                <a:spcPct val="150000"/>
              </a:lnSpc>
              <a:buNone/>
            </a:pPr>
            <a:r>
              <a:rPr lang="en-US" sz="2500" dirty="0"/>
              <a:t>E.g., leaf sizes, canopy heights, or body size.</a:t>
            </a:r>
          </a:p>
        </p:txBody>
      </p:sp>
      <p:sp>
        <p:nvSpPr>
          <p:cNvPr id="4" name="Slide Number Placeholder 3">
            <a:extLst>
              <a:ext uri="{FF2B5EF4-FFF2-40B4-BE49-F238E27FC236}">
                <a16:creationId xmlns:a16="http://schemas.microsoft.com/office/drawing/2014/main" id="{1C9707CF-2250-4C5B-93E9-AC4508AB2184}"/>
              </a:ext>
            </a:extLst>
          </p:cNvPr>
          <p:cNvSpPr>
            <a:spLocks noGrp="1"/>
          </p:cNvSpPr>
          <p:nvPr>
            <p:ph type="sldNum" sz="quarter" idx="12"/>
          </p:nvPr>
        </p:nvSpPr>
        <p:spPr/>
        <p:txBody>
          <a:bodyPr/>
          <a:lstStyle/>
          <a:p>
            <a:fld id="{C73C8D7F-9C84-47C4-B132-BAD03B6622AA}" type="slidenum">
              <a:rPr lang="LID4096" smtClean="0"/>
              <a:t>8</a:t>
            </a:fld>
            <a:endParaRPr lang="LID4096"/>
          </a:p>
        </p:txBody>
      </p:sp>
      <p:sp>
        <p:nvSpPr>
          <p:cNvPr id="5" name="Rectangle 4">
            <a:extLst>
              <a:ext uri="{FF2B5EF4-FFF2-40B4-BE49-F238E27FC236}">
                <a16:creationId xmlns:a16="http://schemas.microsoft.com/office/drawing/2014/main" id="{418185B5-648C-474E-B993-84382336A435}"/>
              </a:ext>
            </a:extLst>
          </p:cNvPr>
          <p:cNvSpPr/>
          <p:nvPr/>
        </p:nvSpPr>
        <p:spPr>
          <a:xfrm>
            <a:off x="5160820" y="5861411"/>
            <a:ext cx="4732313" cy="369332"/>
          </a:xfrm>
          <a:prstGeom prst="rect">
            <a:avLst/>
          </a:prstGeom>
        </p:spPr>
        <p:txBody>
          <a:bodyPr wrap="square">
            <a:spAutoFit/>
          </a:bodyPr>
          <a:lstStyle/>
          <a:p>
            <a:r>
              <a:rPr lang="en-US" dirty="0">
                <a:solidFill>
                  <a:srgbClr val="222222"/>
                </a:solidFill>
                <a:latin typeface="Agency FB" panose="020B0503020202020204" pitchFamily="34" charset="0"/>
              </a:rPr>
              <a:t> </a:t>
            </a:r>
            <a:r>
              <a:rPr lang="en-US" dirty="0" err="1">
                <a:solidFill>
                  <a:srgbClr val="222222"/>
                </a:solidFill>
                <a:latin typeface="Agency FB" panose="020B0503020202020204" pitchFamily="34" charset="0"/>
              </a:rPr>
              <a:t>Dı́az</a:t>
            </a:r>
            <a:r>
              <a:rPr lang="en-US" dirty="0">
                <a:solidFill>
                  <a:srgbClr val="222222"/>
                </a:solidFill>
                <a:latin typeface="Agency FB" panose="020B0503020202020204" pitchFamily="34" charset="0"/>
              </a:rPr>
              <a:t> &amp; </a:t>
            </a:r>
            <a:r>
              <a:rPr lang="en-US" dirty="0" err="1">
                <a:solidFill>
                  <a:srgbClr val="222222"/>
                </a:solidFill>
                <a:latin typeface="Agency FB" panose="020B0503020202020204" pitchFamily="34" charset="0"/>
              </a:rPr>
              <a:t>Cabido</a:t>
            </a:r>
            <a:r>
              <a:rPr lang="en-US" dirty="0">
                <a:solidFill>
                  <a:srgbClr val="222222"/>
                </a:solidFill>
                <a:latin typeface="Agency FB" panose="020B0503020202020204" pitchFamily="34" charset="0"/>
              </a:rPr>
              <a:t> 2001 </a:t>
            </a:r>
            <a:r>
              <a:rPr lang="en-GB" dirty="0">
                <a:latin typeface="Agency FB" panose="020B0503020202020204" pitchFamily="34" charset="0"/>
              </a:rPr>
              <a:t>Trends Ecol. </a:t>
            </a:r>
            <a:r>
              <a:rPr lang="en-GB" dirty="0" err="1">
                <a:latin typeface="Agency FB" panose="020B0503020202020204" pitchFamily="34" charset="0"/>
              </a:rPr>
              <a:t>Evol</a:t>
            </a:r>
            <a:r>
              <a:rPr lang="en-GB" dirty="0">
                <a:latin typeface="Agency FB" panose="020B0503020202020204" pitchFamily="34" charset="0"/>
              </a:rPr>
              <a:t>.</a:t>
            </a:r>
            <a:r>
              <a:rPr lang="en-US" dirty="0">
                <a:solidFill>
                  <a:srgbClr val="222222"/>
                </a:solidFill>
                <a:latin typeface="Agency FB" panose="020B0503020202020204" pitchFamily="34" charset="0"/>
              </a:rPr>
              <a:t>; Mason et al 2005 Oikos</a:t>
            </a:r>
            <a:endParaRPr lang="en-US" dirty="0">
              <a:latin typeface="Agency FB" panose="020B0503020202020204" pitchFamily="34" charset="0"/>
            </a:endParaRPr>
          </a:p>
        </p:txBody>
      </p:sp>
      <p:sp>
        <p:nvSpPr>
          <p:cNvPr id="13" name="Rectangle 12">
            <a:extLst>
              <a:ext uri="{FF2B5EF4-FFF2-40B4-BE49-F238E27FC236}">
                <a16:creationId xmlns:a16="http://schemas.microsoft.com/office/drawing/2014/main" id="{2B58950A-4BD8-49AC-BA7B-6FF08B7CC4FC}"/>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pic>
        <p:nvPicPr>
          <p:cNvPr id="15" name="Picture 14">
            <a:extLst>
              <a:ext uri="{FF2B5EF4-FFF2-40B4-BE49-F238E27FC236}">
                <a16:creationId xmlns:a16="http://schemas.microsoft.com/office/drawing/2014/main" id="{2F6439C2-521E-443F-9401-646DEF696256}"/>
              </a:ext>
            </a:extLst>
          </p:cNvPr>
          <p:cNvPicPr>
            <a:picLocks noChangeAspect="1"/>
          </p:cNvPicPr>
          <p:nvPr/>
        </p:nvPicPr>
        <p:blipFill rotWithShape="1">
          <a:blip r:embed="rId3"/>
          <a:srcRect t="3197"/>
          <a:stretch/>
        </p:blipFill>
        <p:spPr>
          <a:xfrm>
            <a:off x="9178824" y="1154625"/>
            <a:ext cx="3013176" cy="4548749"/>
          </a:xfrm>
          <a:prstGeom prst="rect">
            <a:avLst/>
          </a:prstGeom>
        </p:spPr>
      </p:pic>
    </p:spTree>
    <p:extLst>
      <p:ext uri="{BB962C8B-B14F-4D97-AF65-F5344CB8AC3E}">
        <p14:creationId xmlns:p14="http://schemas.microsoft.com/office/powerpoint/2010/main" val="3089988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519DD8-0D65-46B6-9C7E-579D79369BA8}"/>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419850" y="4469679"/>
            <a:ext cx="5165039" cy="2461345"/>
          </a:xfrm>
          <a:prstGeom prst="rect">
            <a:avLst/>
          </a:prstGeom>
          <a:ln>
            <a:solidFill>
              <a:schemeClr val="bg2"/>
            </a:solidFill>
          </a:ln>
        </p:spPr>
      </p:pic>
      <p:sp>
        <p:nvSpPr>
          <p:cNvPr id="2" name="Slide Number Placeholder 1">
            <a:extLst>
              <a:ext uri="{FF2B5EF4-FFF2-40B4-BE49-F238E27FC236}">
                <a16:creationId xmlns:a16="http://schemas.microsoft.com/office/drawing/2014/main" id="{362F4AEE-D5C8-4AC3-ADF2-52E5E99EF80C}"/>
              </a:ext>
            </a:extLst>
          </p:cNvPr>
          <p:cNvSpPr>
            <a:spLocks noGrp="1"/>
          </p:cNvSpPr>
          <p:nvPr>
            <p:ph type="sldNum" sz="quarter" idx="12"/>
          </p:nvPr>
        </p:nvSpPr>
        <p:spPr/>
        <p:txBody>
          <a:bodyPr/>
          <a:lstStyle/>
          <a:p>
            <a:fld id="{C73C8D7F-9C84-47C4-B132-BAD03B6622AA}" type="slidenum">
              <a:rPr lang="LID4096" smtClean="0"/>
              <a:t>9</a:t>
            </a:fld>
            <a:endParaRPr lang="LID4096"/>
          </a:p>
        </p:txBody>
      </p:sp>
      <p:pic>
        <p:nvPicPr>
          <p:cNvPr id="3" name="Picture 2">
            <a:extLst>
              <a:ext uri="{FF2B5EF4-FFF2-40B4-BE49-F238E27FC236}">
                <a16:creationId xmlns:a16="http://schemas.microsoft.com/office/drawing/2014/main" id="{B0B8E068-C544-4008-A939-6D90CBD96C6D}"/>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332105" y="2411662"/>
            <a:ext cx="5916539" cy="1977390"/>
          </a:xfrm>
          <a:prstGeom prst="rect">
            <a:avLst/>
          </a:prstGeom>
          <a:ln>
            <a:solidFill>
              <a:schemeClr val="bg2"/>
            </a:solidFill>
          </a:ln>
        </p:spPr>
      </p:pic>
      <p:pic>
        <p:nvPicPr>
          <p:cNvPr id="4" name="Picture 3">
            <a:extLst>
              <a:ext uri="{FF2B5EF4-FFF2-40B4-BE49-F238E27FC236}">
                <a16:creationId xmlns:a16="http://schemas.microsoft.com/office/drawing/2014/main" id="{9DF831DD-F12C-4548-A84C-E90FBC9118FD}"/>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332104" y="250237"/>
            <a:ext cx="5916539" cy="2036968"/>
          </a:xfrm>
          <a:prstGeom prst="rect">
            <a:avLst/>
          </a:prstGeom>
          <a:ln>
            <a:solidFill>
              <a:schemeClr val="bg2"/>
            </a:solidFill>
          </a:ln>
        </p:spPr>
      </p:pic>
      <p:pic>
        <p:nvPicPr>
          <p:cNvPr id="5" name="Picture 4">
            <a:extLst>
              <a:ext uri="{FF2B5EF4-FFF2-40B4-BE49-F238E27FC236}">
                <a16:creationId xmlns:a16="http://schemas.microsoft.com/office/drawing/2014/main" id="{F584C948-86DA-4F75-8CCC-A8F29330E8F2}"/>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378107" y="4491998"/>
            <a:ext cx="5870537" cy="2135611"/>
          </a:xfrm>
          <a:prstGeom prst="rect">
            <a:avLst/>
          </a:prstGeom>
          <a:ln>
            <a:solidFill>
              <a:schemeClr val="bg2"/>
            </a:solidFill>
          </a:ln>
        </p:spPr>
      </p:pic>
      <p:pic>
        <p:nvPicPr>
          <p:cNvPr id="6" name="Picture 5">
            <a:extLst>
              <a:ext uri="{FF2B5EF4-FFF2-40B4-BE49-F238E27FC236}">
                <a16:creationId xmlns:a16="http://schemas.microsoft.com/office/drawing/2014/main" id="{DA173BC5-4F6E-4E7C-BFD4-A0F468C99630}"/>
              </a:ext>
            </a:extLst>
          </p:cNvPr>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Lst>
          </a:blip>
          <a:stretch>
            <a:fillRect/>
          </a:stretch>
        </p:blipFill>
        <p:spPr>
          <a:xfrm>
            <a:off x="6419850" y="238071"/>
            <a:ext cx="5271239" cy="1920348"/>
          </a:xfrm>
          <a:prstGeom prst="rect">
            <a:avLst/>
          </a:prstGeom>
          <a:ln>
            <a:solidFill>
              <a:schemeClr val="bg2"/>
            </a:solidFill>
          </a:ln>
        </p:spPr>
      </p:pic>
      <p:pic>
        <p:nvPicPr>
          <p:cNvPr id="7" name="Picture 6">
            <a:extLst>
              <a:ext uri="{FF2B5EF4-FFF2-40B4-BE49-F238E27FC236}">
                <a16:creationId xmlns:a16="http://schemas.microsoft.com/office/drawing/2014/main" id="{45A21EF8-D06E-4B04-9D32-6365FDA40666}"/>
              </a:ext>
            </a:extLst>
          </p:cNvPr>
          <p:cNvPicPr>
            <a:picLocks noChangeAspect="1"/>
          </p:cNvPicPr>
          <p:nvPr/>
        </p:nvPicPr>
        <p:blipFill>
          <a:blip r:embed="rId13">
            <a:extLst>
              <a:ext uri="{BEBA8EAE-BF5A-486C-A8C5-ECC9F3942E4B}">
                <a14:imgProps xmlns:a14="http://schemas.microsoft.com/office/drawing/2010/main">
                  <a14:imgLayer r:embed="rId14">
                    <a14:imgEffect>
                      <a14:saturation sat="33000"/>
                    </a14:imgEffect>
                  </a14:imgLayer>
                </a14:imgProps>
              </a:ext>
            </a:extLst>
          </a:blip>
          <a:stretch>
            <a:fillRect/>
          </a:stretch>
        </p:blipFill>
        <p:spPr>
          <a:xfrm>
            <a:off x="6419850" y="2289886"/>
            <a:ext cx="5325663" cy="2099166"/>
          </a:xfrm>
          <a:prstGeom prst="rect">
            <a:avLst/>
          </a:prstGeom>
          <a:ln>
            <a:solidFill>
              <a:schemeClr val="bg2"/>
            </a:solidFill>
          </a:ln>
        </p:spPr>
      </p:pic>
      <p:sp>
        <p:nvSpPr>
          <p:cNvPr id="14" name="TextBox 13">
            <a:extLst>
              <a:ext uri="{FF2B5EF4-FFF2-40B4-BE49-F238E27FC236}">
                <a16:creationId xmlns:a16="http://schemas.microsoft.com/office/drawing/2014/main" id="{EB24718B-CDE0-4E38-98AB-D8CA5D3ADFB9}"/>
              </a:ext>
            </a:extLst>
          </p:cNvPr>
          <p:cNvSpPr txBox="1"/>
          <p:nvPr/>
        </p:nvSpPr>
        <p:spPr>
          <a:xfrm rot="20758813">
            <a:off x="3902295" y="2766382"/>
            <a:ext cx="5125121" cy="861774"/>
          </a:xfrm>
          <a:prstGeom prst="rect">
            <a:avLst/>
          </a:prstGeom>
          <a:solidFill>
            <a:schemeClr val="bg1">
              <a:lumMod val="85000"/>
            </a:schemeClr>
          </a:solidFill>
        </p:spPr>
        <p:txBody>
          <a:bodyPr wrap="none" rtlCol="0">
            <a:spAutoFit/>
          </a:bodyPr>
          <a:lstStyle/>
          <a:p>
            <a:pPr algn="ctr"/>
            <a:r>
              <a:rPr lang="en-US" sz="5000" dirty="0"/>
              <a:t>        Methods          </a:t>
            </a:r>
          </a:p>
        </p:txBody>
      </p:sp>
      <p:cxnSp>
        <p:nvCxnSpPr>
          <p:cNvPr id="9" name="Straight Connector 8">
            <a:extLst>
              <a:ext uri="{FF2B5EF4-FFF2-40B4-BE49-F238E27FC236}">
                <a16:creationId xmlns:a16="http://schemas.microsoft.com/office/drawing/2014/main" id="{F4B4E9A4-1AEA-46D0-A39B-EE89E4DE1F41}"/>
              </a:ext>
            </a:extLst>
          </p:cNvPr>
          <p:cNvCxnSpPr/>
          <p:nvPr/>
        </p:nvCxnSpPr>
        <p:spPr>
          <a:xfrm>
            <a:off x="3930732" y="1626919"/>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6984D9B5-CC82-4281-83B5-29AF54C7DE24}"/>
              </a:ext>
            </a:extLst>
          </p:cNvPr>
          <p:cNvCxnSpPr/>
          <p:nvPr/>
        </p:nvCxnSpPr>
        <p:spPr>
          <a:xfrm>
            <a:off x="1921823" y="3596244"/>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5" name="Straight Connector 14">
            <a:extLst>
              <a:ext uri="{FF2B5EF4-FFF2-40B4-BE49-F238E27FC236}">
                <a16:creationId xmlns:a16="http://schemas.microsoft.com/office/drawing/2014/main" id="{B28F667B-17D5-48BD-893B-3D3EB2FC3B0F}"/>
              </a:ext>
            </a:extLst>
          </p:cNvPr>
          <p:cNvCxnSpPr/>
          <p:nvPr/>
        </p:nvCxnSpPr>
        <p:spPr>
          <a:xfrm>
            <a:off x="1801090" y="587432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B4EC5470-932B-404D-A965-9BC4AA1F9EE7}"/>
              </a:ext>
            </a:extLst>
          </p:cNvPr>
          <p:cNvCxnSpPr/>
          <p:nvPr/>
        </p:nvCxnSpPr>
        <p:spPr>
          <a:xfrm>
            <a:off x="9892962" y="1385455"/>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7" name="Straight Connector 16">
            <a:extLst>
              <a:ext uri="{FF2B5EF4-FFF2-40B4-BE49-F238E27FC236}">
                <a16:creationId xmlns:a16="http://schemas.microsoft.com/office/drawing/2014/main" id="{6A5A1598-67D9-43CF-B4F1-66308126090B}"/>
              </a:ext>
            </a:extLst>
          </p:cNvPr>
          <p:cNvCxnSpPr/>
          <p:nvPr/>
        </p:nvCxnSpPr>
        <p:spPr>
          <a:xfrm>
            <a:off x="9091913" y="3413166"/>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95B14F8F-83FA-4737-B417-DE5044D10550}"/>
              </a:ext>
            </a:extLst>
          </p:cNvPr>
          <p:cNvCxnSpPr>
            <a:cxnSpLocks/>
          </p:cNvCxnSpPr>
          <p:nvPr/>
        </p:nvCxnSpPr>
        <p:spPr>
          <a:xfrm>
            <a:off x="6419850" y="5559803"/>
            <a:ext cx="228476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138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0</TotalTime>
  <Words>4020</Words>
  <Application>Microsoft Office PowerPoint</Application>
  <PresentationFormat>Widescreen</PresentationFormat>
  <Paragraphs>546</Paragraphs>
  <Slides>54</Slides>
  <Notes>45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Agency FB</vt:lpstr>
      <vt:lpstr>-apple-system</vt:lpstr>
      <vt:lpstr>Arial</vt:lpstr>
      <vt:lpstr>Arial</vt:lpstr>
      <vt:lpstr>Baekmuk Gulim</vt:lpstr>
      <vt:lpstr>Calibri</vt:lpstr>
      <vt:lpstr>Calibri Light</vt:lpstr>
      <vt:lpstr>Harding</vt:lpstr>
      <vt:lpstr>Proxima Nova Semibold</vt:lpstr>
      <vt:lpstr>Times New Roman</vt:lpstr>
      <vt:lpstr>Office Theme</vt:lpstr>
      <vt:lpstr>Trait-Based  Functional Ecology   Paola Barajas &amp;  Emma Ladouceur paola.barajas@idiv.de            emma.ladouceur@idiv.de </vt:lpstr>
      <vt:lpstr>Biodiversity</vt:lpstr>
      <vt:lpstr>Biodiversity</vt:lpstr>
      <vt:lpstr>Biodiversity</vt:lpstr>
      <vt:lpstr>Functional ecology</vt:lpstr>
      <vt:lpstr>Functional ecology</vt:lpstr>
      <vt:lpstr>Functional ecology</vt:lpstr>
      <vt:lpstr>Clarification: “Functional facet”</vt:lpstr>
      <vt:lpstr>PowerPoint Presentation</vt:lpstr>
      <vt:lpstr>PowerPoint Presentation</vt:lpstr>
      <vt:lpstr>Traits and trait-based functional ecology</vt:lpstr>
      <vt:lpstr>Trait-based functional ecology</vt:lpstr>
      <vt:lpstr>Trait-based functional ecology</vt:lpstr>
      <vt:lpstr>PowerPoint Presentation</vt:lpstr>
      <vt:lpstr>Functional traits</vt:lpstr>
      <vt:lpstr>Functional traits              Ecological functions</vt:lpstr>
      <vt:lpstr>Trade-offs… because plants cannot do it all </vt:lpstr>
      <vt:lpstr>Plant ecological strategies </vt:lpstr>
      <vt:lpstr>Functional Traits + Ecology = Trait-based functional ecology</vt:lpstr>
      <vt:lpstr>Trait-based functional ecology</vt:lpstr>
      <vt:lpstr>Trait-based functional ecology</vt:lpstr>
      <vt:lpstr>PowerPoint Presentation</vt:lpstr>
      <vt:lpstr>Functional traits</vt:lpstr>
      <vt:lpstr>PowerPoint Presentation</vt:lpstr>
      <vt:lpstr>Take home messages</vt:lpstr>
      <vt:lpstr>Take home message</vt:lpstr>
      <vt:lpstr>PowerPoint Presentation</vt:lpstr>
      <vt:lpstr>Anne Chao et al approach</vt:lpstr>
      <vt:lpstr>PowerPoint Presentation</vt:lpstr>
      <vt:lpstr>Recap about hill numbers</vt:lpstr>
      <vt:lpstr>How are functionally distinct species defined?</vt:lpstr>
      <vt:lpstr>PowerPoint Presentation</vt:lpstr>
      <vt:lpstr>Level of threshold distinctiveness</vt:lpstr>
      <vt:lpstr>PowerPoint Presentation</vt:lpstr>
      <vt:lpstr>Trait-value-based approach</vt:lpstr>
      <vt:lpstr>Species trait values - univariate analysis</vt:lpstr>
      <vt:lpstr>Multidimensional trait space</vt:lpstr>
      <vt:lpstr>Species trait combinations</vt:lpstr>
      <vt:lpstr>Functional diversity quantification</vt:lpstr>
      <vt:lpstr>Functional diversity quantification</vt:lpstr>
      <vt:lpstr>Functional diversity components</vt:lpstr>
      <vt:lpstr>Functional diversity components</vt:lpstr>
      <vt:lpstr>Functional diversity components</vt:lpstr>
      <vt:lpstr>Long-distance and inter-island dispersal drive functional divergence of an oceanic island flora</vt:lpstr>
      <vt:lpstr>PowerPoint Presentation</vt:lpstr>
      <vt:lpstr>Exercise</vt:lpstr>
      <vt:lpstr>Functional diversity quantification</vt:lpstr>
      <vt:lpstr>Functional diversity quantification</vt:lpstr>
      <vt:lpstr>Hawaiian Island – Model system</vt:lpstr>
      <vt:lpstr>Hawaiian Islands</vt:lpstr>
      <vt:lpstr>PowerPoint Presentation</vt:lpstr>
      <vt:lpstr>How to estimate functional diversity? </vt:lpstr>
      <vt:lpstr>How to estimate functional diversity? </vt:lpstr>
      <vt:lpstr>How to estimate functional diversity?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diversity</dc:title>
  <dc:creator>Barajas, Paola</dc:creator>
  <cp:lastModifiedBy>Barajas, Paola</cp:lastModifiedBy>
  <cp:revision>1159</cp:revision>
  <dcterms:created xsi:type="dcterms:W3CDTF">2021-01-18T12:16:44Z</dcterms:created>
  <dcterms:modified xsi:type="dcterms:W3CDTF">2022-01-27T10:28:59Z</dcterms:modified>
</cp:coreProperties>
</file>